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40"/>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7" d="100"/>
          <a:sy n="87" d="100"/>
        </p:scale>
        <p:origin x="-15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28016-1F6D-4B2E-BE3B-81A321978BD3}" type="datetimeFigureOut">
              <a:rPr lang="en-GB" smtClean="0"/>
              <a:t>01/04/2020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58E10-080E-48D0-B9C6-BBD4BC68A9D2}" type="slidenum">
              <a:rPr lang="en-GB" smtClean="0"/>
              <a:t>‹#›</a:t>
            </a:fld>
            <a:endParaRPr lang="en-GB"/>
          </a:p>
        </p:txBody>
      </p:sp>
    </p:spTree>
    <p:extLst>
      <p:ext uri="{BB962C8B-B14F-4D97-AF65-F5344CB8AC3E}">
        <p14:creationId xmlns:p14="http://schemas.microsoft.com/office/powerpoint/2010/main" val="278847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234F6-6434-455B-8FA3-F81A2D69E87E}" type="slidenum">
              <a:rPr lang="en-US" smtClean="0"/>
              <a:t>22</a:t>
            </a:fld>
            <a:endParaRPr lang="en-US"/>
          </a:p>
        </p:txBody>
      </p:sp>
    </p:spTree>
    <p:extLst>
      <p:ext uri="{BB962C8B-B14F-4D97-AF65-F5344CB8AC3E}">
        <p14:creationId xmlns:p14="http://schemas.microsoft.com/office/powerpoint/2010/main" val="159797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7AD5C1D-6189-4FBF-852E-15C2D64C7750}" type="datetime1">
              <a:rPr lang="en-US" smtClean="0"/>
              <a:t>4/1/2020</a:t>
            </a:fld>
            <a:endParaRPr lang="en-GB"/>
          </a:p>
        </p:txBody>
      </p:sp>
      <p:sp>
        <p:nvSpPr>
          <p:cNvPr id="17" name="Footer Placeholder 16"/>
          <p:cNvSpPr>
            <a:spLocks noGrp="1"/>
          </p:cNvSpPr>
          <p:nvPr>
            <p:ph type="ftr" sz="quarter" idx="11"/>
          </p:nvPr>
        </p:nvSpPr>
        <p:spPr/>
        <p:txBody>
          <a:bodyPr/>
          <a:lstStyle>
            <a:extLst/>
          </a:lstStyle>
          <a:p>
            <a:r>
              <a:rPr lang="en-GB" smtClean="0"/>
              <a:t>Dr Amina Muazzam...LCWU</a:t>
            </a:r>
            <a:endParaRPr lang="en-GB"/>
          </a:p>
        </p:txBody>
      </p:sp>
      <p:sp>
        <p:nvSpPr>
          <p:cNvPr id="29" name="Slide Number Placeholder 28"/>
          <p:cNvSpPr>
            <a:spLocks noGrp="1"/>
          </p:cNvSpPr>
          <p:nvPr>
            <p:ph type="sldNum" sz="quarter" idx="12"/>
          </p:nvPr>
        </p:nvSpPr>
        <p:spPr/>
        <p:txBody>
          <a:bodyPr/>
          <a:lstStyle>
            <a:extLst/>
          </a:lstStyle>
          <a:p>
            <a:fld id="{1699D319-F3BE-48CF-AF5E-FA9E1FD8C3E0}" type="slidenum">
              <a:rPr lang="en-GB" smtClean="0"/>
              <a:t>‹#›</a:t>
            </a:fld>
            <a:endParaRPr lang="en-GB"/>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E1914E-7A61-4C6E-A6CD-E879EDA8057A}" type="datetime1">
              <a:rPr lang="en-US" smtClean="0"/>
              <a:t>4/1/2020</a:t>
            </a:fld>
            <a:endParaRPr lang="en-GB"/>
          </a:p>
        </p:txBody>
      </p:sp>
      <p:sp>
        <p:nvSpPr>
          <p:cNvPr id="5" name="Footer Placeholder 4"/>
          <p:cNvSpPr>
            <a:spLocks noGrp="1"/>
          </p:cNvSpPr>
          <p:nvPr>
            <p:ph type="ftr" sz="quarter" idx="11"/>
          </p:nvPr>
        </p:nvSpPr>
        <p:spPr/>
        <p:txBody>
          <a:bodyPr/>
          <a:lstStyle>
            <a:extLst/>
          </a:lstStyle>
          <a:p>
            <a:r>
              <a:rPr lang="en-GB" smtClean="0"/>
              <a:t>Dr Amina Muazzam...LCWU</a:t>
            </a:r>
            <a:endParaRPr lang="en-GB"/>
          </a:p>
        </p:txBody>
      </p:sp>
      <p:sp>
        <p:nvSpPr>
          <p:cNvPr id="6" name="Slide Number Placeholder 5"/>
          <p:cNvSpPr>
            <a:spLocks noGrp="1"/>
          </p:cNvSpPr>
          <p:nvPr>
            <p:ph type="sldNum" sz="quarter" idx="12"/>
          </p:nvPr>
        </p:nvSpPr>
        <p:spPr/>
        <p:txBody>
          <a:bodyPr/>
          <a:lstStyle>
            <a:extLst/>
          </a:lstStyle>
          <a:p>
            <a:fld id="{1699D319-F3BE-48CF-AF5E-FA9E1FD8C3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5E4229-127F-4EC4-84B8-F7ED58E449F3}" type="datetime1">
              <a:rPr lang="en-US" smtClean="0"/>
              <a:t>4/1/2020</a:t>
            </a:fld>
            <a:endParaRPr lang="en-GB"/>
          </a:p>
        </p:txBody>
      </p:sp>
      <p:sp>
        <p:nvSpPr>
          <p:cNvPr id="5" name="Footer Placeholder 4"/>
          <p:cNvSpPr>
            <a:spLocks noGrp="1"/>
          </p:cNvSpPr>
          <p:nvPr>
            <p:ph type="ftr" sz="quarter" idx="11"/>
          </p:nvPr>
        </p:nvSpPr>
        <p:spPr/>
        <p:txBody>
          <a:bodyPr/>
          <a:lstStyle>
            <a:extLst/>
          </a:lstStyle>
          <a:p>
            <a:r>
              <a:rPr lang="en-GB" smtClean="0"/>
              <a:t>Dr Amina Muazzam...LCWU</a:t>
            </a:r>
            <a:endParaRPr lang="en-GB"/>
          </a:p>
        </p:txBody>
      </p:sp>
      <p:sp>
        <p:nvSpPr>
          <p:cNvPr id="6" name="Slide Number Placeholder 5"/>
          <p:cNvSpPr>
            <a:spLocks noGrp="1"/>
          </p:cNvSpPr>
          <p:nvPr>
            <p:ph type="sldNum" sz="quarter" idx="12"/>
          </p:nvPr>
        </p:nvSpPr>
        <p:spPr/>
        <p:txBody>
          <a:bodyPr/>
          <a:lstStyle>
            <a:extLst/>
          </a:lstStyle>
          <a:p>
            <a:fld id="{1699D319-F3BE-48CF-AF5E-FA9E1FD8C3E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21CC57-4CA0-4B62-8C73-3D5937CE6645}" type="datetime1">
              <a:rPr lang="en-US" smtClean="0"/>
              <a:t>4/1/2020</a:t>
            </a:fld>
            <a:endParaRPr lang="en-GB"/>
          </a:p>
        </p:txBody>
      </p:sp>
      <p:sp>
        <p:nvSpPr>
          <p:cNvPr id="5" name="Footer Placeholder 4"/>
          <p:cNvSpPr>
            <a:spLocks noGrp="1"/>
          </p:cNvSpPr>
          <p:nvPr>
            <p:ph type="ftr" sz="quarter" idx="11"/>
          </p:nvPr>
        </p:nvSpPr>
        <p:spPr/>
        <p:txBody>
          <a:bodyPr/>
          <a:lstStyle>
            <a:extLst/>
          </a:lstStyle>
          <a:p>
            <a:r>
              <a:rPr lang="en-GB" smtClean="0"/>
              <a:t>Dr Amina Muazzam...LCWU</a:t>
            </a:r>
            <a:endParaRPr lang="en-GB"/>
          </a:p>
        </p:txBody>
      </p:sp>
      <p:sp>
        <p:nvSpPr>
          <p:cNvPr id="6" name="Slide Number Placeholder 5"/>
          <p:cNvSpPr>
            <a:spLocks noGrp="1"/>
          </p:cNvSpPr>
          <p:nvPr>
            <p:ph type="sldNum" sz="quarter" idx="12"/>
          </p:nvPr>
        </p:nvSpPr>
        <p:spPr/>
        <p:txBody>
          <a:bodyPr/>
          <a:lstStyle>
            <a:extLst/>
          </a:lstStyle>
          <a:p>
            <a:fld id="{1699D319-F3BE-48CF-AF5E-FA9E1FD8C3E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D35091-9ECB-4371-B884-E47BC9D42C8F}" type="datetime1">
              <a:rPr lang="en-US" smtClean="0"/>
              <a:t>4/1/2020</a:t>
            </a:fld>
            <a:endParaRPr lang="en-GB"/>
          </a:p>
        </p:txBody>
      </p:sp>
      <p:sp>
        <p:nvSpPr>
          <p:cNvPr id="5" name="Footer Placeholder 4"/>
          <p:cNvSpPr>
            <a:spLocks noGrp="1"/>
          </p:cNvSpPr>
          <p:nvPr>
            <p:ph type="ftr" sz="quarter" idx="11"/>
          </p:nvPr>
        </p:nvSpPr>
        <p:spPr/>
        <p:txBody>
          <a:bodyPr/>
          <a:lstStyle>
            <a:extLst/>
          </a:lstStyle>
          <a:p>
            <a:r>
              <a:rPr lang="en-GB" smtClean="0"/>
              <a:t>Dr Amina Muazzam...LCWU</a:t>
            </a:r>
            <a:endParaRPr lang="en-GB"/>
          </a:p>
        </p:txBody>
      </p:sp>
      <p:sp>
        <p:nvSpPr>
          <p:cNvPr id="6" name="Slide Number Placeholder 5"/>
          <p:cNvSpPr>
            <a:spLocks noGrp="1"/>
          </p:cNvSpPr>
          <p:nvPr>
            <p:ph type="sldNum" sz="quarter" idx="12"/>
          </p:nvPr>
        </p:nvSpPr>
        <p:spPr/>
        <p:txBody>
          <a:bodyPr/>
          <a:lstStyle>
            <a:extLst/>
          </a:lstStyle>
          <a:p>
            <a:fld id="{1699D319-F3BE-48CF-AF5E-FA9E1FD8C3E0}" type="slidenum">
              <a:rPr lang="en-GB" smtClean="0"/>
              <a:t>‹#›</a:t>
            </a:fld>
            <a:endParaRPr lang="en-GB"/>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A15187-D3AD-45F7-983D-2F998120DC43}" type="datetime1">
              <a:rPr lang="en-US" smtClean="0"/>
              <a:t>4/1/2020</a:t>
            </a:fld>
            <a:endParaRPr lang="en-GB"/>
          </a:p>
        </p:txBody>
      </p:sp>
      <p:sp>
        <p:nvSpPr>
          <p:cNvPr id="6" name="Footer Placeholder 5"/>
          <p:cNvSpPr>
            <a:spLocks noGrp="1"/>
          </p:cNvSpPr>
          <p:nvPr>
            <p:ph type="ftr" sz="quarter" idx="11"/>
          </p:nvPr>
        </p:nvSpPr>
        <p:spPr/>
        <p:txBody>
          <a:bodyPr/>
          <a:lstStyle>
            <a:extLst/>
          </a:lstStyle>
          <a:p>
            <a:r>
              <a:rPr lang="en-GB" smtClean="0"/>
              <a:t>Dr Amina Muazzam...LCWU</a:t>
            </a:r>
            <a:endParaRPr lang="en-GB"/>
          </a:p>
        </p:txBody>
      </p:sp>
      <p:sp>
        <p:nvSpPr>
          <p:cNvPr id="7" name="Slide Number Placeholder 6"/>
          <p:cNvSpPr>
            <a:spLocks noGrp="1"/>
          </p:cNvSpPr>
          <p:nvPr>
            <p:ph type="sldNum" sz="quarter" idx="12"/>
          </p:nvPr>
        </p:nvSpPr>
        <p:spPr/>
        <p:txBody>
          <a:bodyPr/>
          <a:lstStyle>
            <a:extLst/>
          </a:lstStyle>
          <a:p>
            <a:fld id="{1699D319-F3BE-48CF-AF5E-FA9E1FD8C3E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0BBD28-3403-42EC-9C58-346E9A855AD1}" type="datetime1">
              <a:rPr lang="en-US" smtClean="0"/>
              <a:t>4/1/2020</a:t>
            </a:fld>
            <a:endParaRPr lang="en-GB"/>
          </a:p>
        </p:txBody>
      </p:sp>
      <p:sp>
        <p:nvSpPr>
          <p:cNvPr id="8" name="Footer Placeholder 7"/>
          <p:cNvSpPr>
            <a:spLocks noGrp="1"/>
          </p:cNvSpPr>
          <p:nvPr>
            <p:ph type="ftr" sz="quarter" idx="11"/>
          </p:nvPr>
        </p:nvSpPr>
        <p:spPr/>
        <p:txBody>
          <a:bodyPr/>
          <a:lstStyle>
            <a:extLst/>
          </a:lstStyle>
          <a:p>
            <a:r>
              <a:rPr lang="en-GB" smtClean="0"/>
              <a:t>Dr Amina Muazzam...LCWU</a:t>
            </a:r>
            <a:endParaRPr lang="en-GB"/>
          </a:p>
        </p:txBody>
      </p:sp>
      <p:sp>
        <p:nvSpPr>
          <p:cNvPr id="9" name="Slide Number Placeholder 8"/>
          <p:cNvSpPr>
            <a:spLocks noGrp="1"/>
          </p:cNvSpPr>
          <p:nvPr>
            <p:ph type="sldNum" sz="quarter" idx="12"/>
          </p:nvPr>
        </p:nvSpPr>
        <p:spPr/>
        <p:txBody>
          <a:bodyPr/>
          <a:lstStyle>
            <a:extLst/>
          </a:lstStyle>
          <a:p>
            <a:fld id="{1699D319-F3BE-48CF-AF5E-FA9E1FD8C3E0}" type="slidenum">
              <a:rPr lang="en-GB" smtClean="0"/>
              <a:t>‹#›</a:t>
            </a:fld>
            <a:endParaRPr lang="en-GB"/>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8B7B36-BDC6-4C60-9311-734B44AC23D8}" type="datetime1">
              <a:rPr lang="en-US" smtClean="0"/>
              <a:t>4/1/2020</a:t>
            </a:fld>
            <a:endParaRPr lang="en-GB"/>
          </a:p>
        </p:txBody>
      </p:sp>
      <p:sp>
        <p:nvSpPr>
          <p:cNvPr id="4" name="Footer Placeholder 3"/>
          <p:cNvSpPr>
            <a:spLocks noGrp="1"/>
          </p:cNvSpPr>
          <p:nvPr>
            <p:ph type="ftr" sz="quarter" idx="11"/>
          </p:nvPr>
        </p:nvSpPr>
        <p:spPr/>
        <p:txBody>
          <a:bodyPr/>
          <a:lstStyle>
            <a:extLst/>
          </a:lstStyle>
          <a:p>
            <a:r>
              <a:rPr lang="en-GB" smtClean="0"/>
              <a:t>Dr Amina Muazzam...LCWU</a:t>
            </a:r>
            <a:endParaRPr lang="en-GB"/>
          </a:p>
        </p:txBody>
      </p:sp>
      <p:sp>
        <p:nvSpPr>
          <p:cNvPr id="5" name="Slide Number Placeholder 4"/>
          <p:cNvSpPr>
            <a:spLocks noGrp="1"/>
          </p:cNvSpPr>
          <p:nvPr>
            <p:ph type="sldNum" sz="quarter" idx="12"/>
          </p:nvPr>
        </p:nvSpPr>
        <p:spPr/>
        <p:txBody>
          <a:bodyPr/>
          <a:lstStyle>
            <a:extLst/>
          </a:lstStyle>
          <a:p>
            <a:fld id="{1699D319-F3BE-48CF-AF5E-FA9E1FD8C3E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82392B2-11B9-4551-ADE4-1A0EA402C9AF}" type="datetime1">
              <a:rPr lang="en-US" smtClean="0"/>
              <a:t>4/1/2020</a:t>
            </a:fld>
            <a:endParaRPr lang="en-GB"/>
          </a:p>
        </p:txBody>
      </p:sp>
      <p:sp>
        <p:nvSpPr>
          <p:cNvPr id="3" name="Footer Placeholder 2"/>
          <p:cNvSpPr>
            <a:spLocks noGrp="1"/>
          </p:cNvSpPr>
          <p:nvPr>
            <p:ph type="ftr" sz="quarter" idx="11"/>
          </p:nvPr>
        </p:nvSpPr>
        <p:spPr/>
        <p:txBody>
          <a:bodyPr/>
          <a:lstStyle>
            <a:extLst/>
          </a:lstStyle>
          <a:p>
            <a:r>
              <a:rPr lang="en-GB" smtClean="0"/>
              <a:t>Dr Amina Muazzam...LCWU</a:t>
            </a:r>
            <a:endParaRPr lang="en-GB"/>
          </a:p>
        </p:txBody>
      </p:sp>
      <p:sp>
        <p:nvSpPr>
          <p:cNvPr id="4" name="Slide Number Placeholder 3"/>
          <p:cNvSpPr>
            <a:spLocks noGrp="1"/>
          </p:cNvSpPr>
          <p:nvPr>
            <p:ph type="sldNum" sz="quarter" idx="12"/>
          </p:nvPr>
        </p:nvSpPr>
        <p:spPr/>
        <p:txBody>
          <a:bodyPr/>
          <a:lstStyle>
            <a:extLst/>
          </a:lstStyle>
          <a:p>
            <a:fld id="{1699D319-F3BE-48CF-AF5E-FA9E1FD8C3E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0792BF-2E01-49C6-883F-1903E52B299F}" type="datetime1">
              <a:rPr lang="en-US" smtClean="0"/>
              <a:t>4/1/2020</a:t>
            </a:fld>
            <a:endParaRPr lang="en-GB"/>
          </a:p>
        </p:txBody>
      </p:sp>
      <p:sp>
        <p:nvSpPr>
          <p:cNvPr id="6" name="Footer Placeholder 5"/>
          <p:cNvSpPr>
            <a:spLocks noGrp="1"/>
          </p:cNvSpPr>
          <p:nvPr>
            <p:ph type="ftr" sz="quarter" idx="11"/>
          </p:nvPr>
        </p:nvSpPr>
        <p:spPr/>
        <p:txBody>
          <a:bodyPr/>
          <a:lstStyle>
            <a:extLst/>
          </a:lstStyle>
          <a:p>
            <a:r>
              <a:rPr lang="en-GB" smtClean="0"/>
              <a:t>Dr Amina Muazzam...LCWU</a:t>
            </a:r>
            <a:endParaRPr lang="en-GB"/>
          </a:p>
        </p:txBody>
      </p:sp>
      <p:sp>
        <p:nvSpPr>
          <p:cNvPr id="7" name="Slide Number Placeholder 6"/>
          <p:cNvSpPr>
            <a:spLocks noGrp="1"/>
          </p:cNvSpPr>
          <p:nvPr>
            <p:ph type="sldNum" sz="quarter" idx="12"/>
          </p:nvPr>
        </p:nvSpPr>
        <p:spPr/>
        <p:txBody>
          <a:bodyPr/>
          <a:lstStyle>
            <a:extLst/>
          </a:lstStyle>
          <a:p>
            <a:fld id="{1699D319-F3BE-48CF-AF5E-FA9E1FD8C3E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668FB5C-F689-40BE-BD58-875B20A32750}" type="datetime1">
              <a:rPr lang="en-US" smtClean="0"/>
              <a:t>4/1/2020</a:t>
            </a:fld>
            <a:endParaRPr lang="en-GB"/>
          </a:p>
        </p:txBody>
      </p:sp>
      <p:sp>
        <p:nvSpPr>
          <p:cNvPr id="6" name="Footer Placeholder 5"/>
          <p:cNvSpPr>
            <a:spLocks noGrp="1"/>
          </p:cNvSpPr>
          <p:nvPr>
            <p:ph type="ftr" sz="quarter" idx="11"/>
          </p:nvPr>
        </p:nvSpPr>
        <p:spPr>
          <a:xfrm>
            <a:off x="914400" y="55499"/>
            <a:ext cx="5562600" cy="365125"/>
          </a:xfrm>
        </p:spPr>
        <p:txBody>
          <a:bodyPr/>
          <a:lstStyle>
            <a:extLst/>
          </a:lstStyle>
          <a:p>
            <a:r>
              <a:rPr lang="en-GB" smtClean="0"/>
              <a:t>Dr Amina Muazzam...LCWU</a:t>
            </a:r>
            <a:endParaRPr lang="en-GB"/>
          </a:p>
        </p:txBody>
      </p:sp>
      <p:sp>
        <p:nvSpPr>
          <p:cNvPr id="7" name="Slide Number Placeholder 6"/>
          <p:cNvSpPr>
            <a:spLocks noGrp="1"/>
          </p:cNvSpPr>
          <p:nvPr>
            <p:ph type="sldNum" sz="quarter" idx="12"/>
          </p:nvPr>
        </p:nvSpPr>
        <p:spPr>
          <a:xfrm>
            <a:off x="8610600" y="55499"/>
            <a:ext cx="457200" cy="365125"/>
          </a:xfrm>
        </p:spPr>
        <p:txBody>
          <a:bodyPr/>
          <a:lstStyle>
            <a:extLst/>
          </a:lstStyle>
          <a:p>
            <a:fld id="{1699D319-F3BE-48CF-AF5E-FA9E1FD8C3E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C9FA7-D004-45F1-B1E9-7F4DC00B57A0}" type="datetime1">
              <a:rPr lang="en-US" smtClean="0"/>
              <a:t>4/1/2020</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GB" smtClean="0"/>
              <a:t>Dr Amina Muazzam...LCWU</a:t>
            </a:r>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699D319-F3BE-48CF-AF5E-FA9E1FD8C3E0}"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ositivepsychologyprogram.com/subjective-well-be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positivepsychologyprogram.com/learned-optimis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763000" cy="6858000"/>
          </a:xfrm>
        </p:spPr>
        <p:txBody>
          <a:bodyPr/>
          <a:lstStyle/>
          <a:p>
            <a:pPr lvl="0" algn="ctr"/>
            <a:r>
              <a:rPr lang="en-GB" cap="none" dirty="0" smtClean="0">
                <a:solidFill>
                  <a:schemeClr val="tx1"/>
                </a:solidFill>
                <a:effectLst/>
                <a:latin typeface="Times New Roman" pitchFamily="18" charset="0"/>
                <a:ea typeface="Calibri" pitchFamily="34" charset="0"/>
                <a:cs typeface="Times New Roman" pitchFamily="18" charset="0"/>
              </a:rPr>
              <a:t/>
            </a:r>
            <a:br>
              <a:rPr lang="en-GB" cap="none" dirty="0" smtClean="0">
                <a:solidFill>
                  <a:schemeClr val="tx1"/>
                </a:solidFill>
                <a:effectLst/>
                <a:latin typeface="Times New Roman" pitchFamily="18" charset="0"/>
                <a:ea typeface="Calibri" pitchFamily="34" charset="0"/>
                <a:cs typeface="Times New Roman" pitchFamily="18" charset="0"/>
              </a:rPr>
            </a:br>
            <a:r>
              <a:rPr lang="en-GB" cap="none" dirty="0" smtClean="0">
                <a:solidFill>
                  <a:schemeClr val="tx1"/>
                </a:solidFill>
                <a:effectLst/>
                <a:latin typeface="Times New Roman" pitchFamily="18" charset="0"/>
                <a:ea typeface="Calibri" pitchFamily="34" charset="0"/>
                <a:cs typeface="Times New Roman" pitchFamily="18" charset="0"/>
              </a:rPr>
              <a:t/>
            </a:r>
            <a:br>
              <a:rPr lang="en-GB" cap="none" dirty="0" smtClean="0">
                <a:solidFill>
                  <a:schemeClr val="tx1"/>
                </a:solidFill>
                <a:effectLst/>
                <a:latin typeface="Times New Roman" pitchFamily="18" charset="0"/>
                <a:ea typeface="Calibri" pitchFamily="34" charset="0"/>
                <a:cs typeface="Times New Roman" pitchFamily="18" charset="0"/>
              </a:rPr>
            </a:br>
            <a:r>
              <a:rPr lang="en-GB" cap="none" dirty="0" smtClean="0">
                <a:solidFill>
                  <a:schemeClr val="tx1"/>
                </a:solidFill>
                <a:effectLst/>
                <a:latin typeface="Times New Roman" pitchFamily="18" charset="0"/>
                <a:ea typeface="Calibri" pitchFamily="34" charset="0"/>
                <a:cs typeface="Times New Roman" pitchFamily="18" charset="0"/>
              </a:rPr>
              <a:t/>
            </a:r>
            <a:br>
              <a:rPr lang="en-GB" cap="none" dirty="0" smtClean="0">
                <a:solidFill>
                  <a:schemeClr val="tx1"/>
                </a:solidFill>
                <a:effectLst/>
                <a:latin typeface="Times New Roman" pitchFamily="18" charset="0"/>
                <a:ea typeface="Calibri" pitchFamily="34" charset="0"/>
                <a:cs typeface="Times New Roman" pitchFamily="18" charset="0"/>
              </a:rPr>
            </a:br>
            <a:r>
              <a:rPr lang="en-GB" cap="none" dirty="0" smtClean="0">
                <a:solidFill>
                  <a:schemeClr val="tx1"/>
                </a:solidFill>
                <a:effectLst/>
                <a:latin typeface="Times New Roman" pitchFamily="18" charset="0"/>
                <a:ea typeface="Calibri" pitchFamily="34" charset="0"/>
                <a:cs typeface="Times New Roman" pitchFamily="18" charset="0"/>
              </a:rPr>
              <a:t/>
            </a:r>
            <a:br>
              <a:rPr lang="en-GB" cap="none" dirty="0" smtClean="0">
                <a:solidFill>
                  <a:schemeClr val="tx1"/>
                </a:solidFill>
                <a:effectLst/>
                <a:latin typeface="Times New Roman" pitchFamily="18" charset="0"/>
                <a:ea typeface="Calibri" pitchFamily="34" charset="0"/>
                <a:cs typeface="Times New Roman" pitchFamily="18" charset="0"/>
              </a:rPr>
            </a:br>
            <a:r>
              <a:rPr lang="en-GB" cap="none" dirty="0" smtClean="0">
                <a:solidFill>
                  <a:schemeClr val="tx1"/>
                </a:solidFill>
                <a:effectLst/>
                <a:latin typeface="Times New Roman" pitchFamily="18" charset="0"/>
                <a:ea typeface="Calibri" pitchFamily="34" charset="0"/>
                <a:cs typeface="Times New Roman" pitchFamily="18" charset="0"/>
              </a:rPr>
              <a:t>Positive Psychology and virtues of Positive Psychology</a:t>
            </a:r>
            <a:r>
              <a:rPr lang="en-GB" sz="4800" b="0" cap="none" dirty="0" smtClean="0">
                <a:solidFill>
                  <a:schemeClr val="tx1"/>
                </a:solidFill>
                <a:effectLst/>
                <a:latin typeface="Times New Roman" pitchFamily="18" charset="0"/>
                <a:cs typeface="Times New Roman" pitchFamily="18" charset="0"/>
              </a:rPr>
              <a:t/>
            </a:r>
            <a:br>
              <a:rPr lang="en-GB" sz="4800" b="0" cap="none" dirty="0" smtClean="0">
                <a:solidFill>
                  <a:schemeClr val="tx1"/>
                </a:solidFill>
                <a:effectLst/>
                <a:latin typeface="Times New Roman" pitchFamily="18" charset="0"/>
                <a:cs typeface="Times New Roman" pitchFamily="18" charset="0"/>
              </a:rPr>
            </a:br>
            <a:endParaRPr lang="en-GB" dirty="0"/>
          </a:p>
        </p:txBody>
      </p:sp>
      <p:sp>
        <p:nvSpPr>
          <p:cNvPr id="3" name="Date Placeholder 2"/>
          <p:cNvSpPr>
            <a:spLocks noGrp="1"/>
          </p:cNvSpPr>
          <p:nvPr>
            <p:ph type="dt" sz="half" idx="10"/>
          </p:nvPr>
        </p:nvSpPr>
        <p:spPr/>
        <p:txBody>
          <a:bodyPr/>
          <a:lstStyle/>
          <a:p>
            <a:fld id="{4CEAAC01-8E4E-45A4-AF89-990018EFCC4A}" type="datetime1">
              <a:rPr lang="en-US" smtClean="0"/>
              <a:t>4/1/2020</a:t>
            </a:fld>
            <a:endParaRPr lang="en-GB"/>
          </a:p>
        </p:txBody>
      </p:sp>
      <p:sp>
        <p:nvSpPr>
          <p:cNvPr id="4" name="Footer Placeholder 3"/>
          <p:cNvSpPr>
            <a:spLocks noGrp="1"/>
          </p:cNvSpPr>
          <p:nvPr>
            <p:ph type="ftr" sz="quarter" idx="11"/>
          </p:nvPr>
        </p:nvSpPr>
        <p:spPr/>
        <p:txBody>
          <a:bodyPr/>
          <a:lstStyle/>
          <a:p>
            <a:r>
              <a:rPr lang="en-GB" smtClean="0"/>
              <a:t>Dr Amina Muazzam...LCWU</a:t>
            </a:r>
            <a:endParaRPr lang="en-GB"/>
          </a:p>
        </p:txBody>
      </p:sp>
      <p:sp>
        <p:nvSpPr>
          <p:cNvPr id="5" name="Slide Number Placeholder 4"/>
          <p:cNvSpPr>
            <a:spLocks noGrp="1"/>
          </p:cNvSpPr>
          <p:nvPr>
            <p:ph type="sldNum" sz="quarter" idx="12"/>
          </p:nvPr>
        </p:nvSpPr>
        <p:spPr/>
        <p:txBody>
          <a:bodyPr/>
          <a:lstStyle/>
          <a:p>
            <a:fld id="{1699D319-F3BE-48CF-AF5E-FA9E1FD8C3E0}" type="slidenum">
              <a:rPr lang="en-GB" smtClean="0"/>
              <a:t>1</a:t>
            </a:fld>
            <a:endParaRPr lang="en-GB"/>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gn="ctr" fontAlgn="base">
              <a:buNone/>
            </a:pPr>
            <a:r>
              <a:rPr lang="en-GB" sz="3600" b="1" dirty="0" smtClean="0">
                <a:latin typeface="Times New Roman" pitchFamily="18" charset="0"/>
                <a:cs typeface="Times New Roman" pitchFamily="18" charset="0"/>
              </a:rPr>
              <a:t>E – Engagement</a:t>
            </a:r>
          </a:p>
          <a:p>
            <a:pPr fontAlgn="base"/>
            <a:r>
              <a:rPr lang="en-GB" sz="3600" dirty="0" smtClean="0">
                <a:latin typeface="Times New Roman" pitchFamily="18" charset="0"/>
                <a:cs typeface="Times New Roman" pitchFamily="18" charset="0"/>
              </a:rPr>
              <a:t>It is important in our lives to be able to find activities that need our full engagement.  Engagement in the activities in our lives is important for us to learn, grow and nurture our personal happiness.</a:t>
            </a:r>
          </a:p>
          <a:p>
            <a:pPr fontAlgn="base"/>
            <a:endParaRPr lang="en-GB" dirty="0"/>
          </a:p>
        </p:txBody>
      </p:sp>
      <p:pic>
        <p:nvPicPr>
          <p:cNvPr id="4" name="Picture 3" descr="girl playing an instrument - PERMA engagement positive psychology "/>
          <p:cNvPicPr/>
          <p:nvPr/>
        </p:nvPicPr>
        <p:blipFill>
          <a:blip r:embed="rId2"/>
          <a:srcRect/>
          <a:stretch>
            <a:fillRect/>
          </a:stretch>
        </p:blipFill>
        <p:spPr bwMode="auto">
          <a:xfrm>
            <a:off x="762000" y="3886200"/>
            <a:ext cx="7924800" cy="2286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AAF3FDB-14EA-4A9C-AFB6-74323D0995FB}"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gn="ctr" fontAlgn="base">
              <a:buNone/>
            </a:pPr>
            <a:r>
              <a:rPr lang="en-GB" sz="3600" b="1" dirty="0" smtClean="0">
                <a:latin typeface="Times New Roman" pitchFamily="18" charset="0"/>
                <a:cs typeface="Times New Roman" pitchFamily="18" charset="0"/>
              </a:rPr>
              <a:t>R – Relationships</a:t>
            </a:r>
          </a:p>
          <a:p>
            <a:pPr fontAlgn="base"/>
            <a:r>
              <a:rPr lang="en-GB" sz="3600" dirty="0" smtClean="0">
                <a:latin typeface="Times New Roman" pitchFamily="18" charset="0"/>
                <a:cs typeface="Times New Roman" pitchFamily="18" charset="0"/>
              </a:rPr>
              <a:t>Relationships and social connections are one of the most important aspects of life. Humans are social animals that thrive on connection, love, intimacy, and a strong emotional and physical interaction with other humans. Building positive relationships with your parents, siblings, peers, and friends are important to spread love and joy. Having strong relationships gives you support in difficult times.</a:t>
            </a:r>
          </a:p>
        </p:txBody>
      </p:sp>
      <p:pic>
        <p:nvPicPr>
          <p:cNvPr id="4" name="Picture 3" descr="family playing board game - PERMA relationships positive psychology "/>
          <p:cNvPicPr/>
          <p:nvPr/>
        </p:nvPicPr>
        <p:blipFill>
          <a:blip r:embed="rId2"/>
          <a:srcRect/>
          <a:stretch>
            <a:fillRect/>
          </a:stretch>
        </p:blipFill>
        <p:spPr bwMode="auto">
          <a:xfrm>
            <a:off x="7391400" y="5638800"/>
            <a:ext cx="1752600" cy="1219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C67EF20-2360-42A3-8044-6375857B54D5}"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gn="ctr" fontAlgn="base">
              <a:buNone/>
            </a:pPr>
            <a:r>
              <a:rPr lang="en-GB" sz="3600" b="1" dirty="0" smtClean="0">
                <a:latin typeface="Times New Roman" pitchFamily="18" charset="0"/>
                <a:cs typeface="Times New Roman" pitchFamily="18" charset="0"/>
              </a:rPr>
              <a:t>M – Meaning</a:t>
            </a:r>
          </a:p>
          <a:p>
            <a:pPr fontAlgn="base"/>
            <a:r>
              <a:rPr lang="en-GB" sz="3600" dirty="0" smtClean="0">
                <a:latin typeface="Times New Roman" pitchFamily="18" charset="0"/>
                <a:cs typeface="Times New Roman" pitchFamily="18" charset="0"/>
              </a:rPr>
              <a:t>Having a purpose and meaning to why each of us is on this earth is important to living a life of happiness and </a:t>
            </a:r>
            <a:r>
              <a:rPr lang="en-GB" sz="3600" dirty="0" err="1" smtClean="0">
                <a:latin typeface="Times New Roman" pitchFamily="18" charset="0"/>
                <a:cs typeface="Times New Roman" pitchFamily="18" charset="0"/>
              </a:rPr>
              <a:t>fulfillment</a:t>
            </a:r>
            <a:r>
              <a:rPr lang="en-GB" sz="3600" dirty="0" smtClean="0">
                <a:latin typeface="Times New Roman" pitchFamily="18" charset="0"/>
                <a:cs typeface="Times New Roman" pitchFamily="18" charset="0"/>
              </a:rPr>
              <a:t>. Rather than the pursuit of pleasure and material wealth, there is an actual meaning to </a:t>
            </a:r>
            <a:r>
              <a:rPr lang="en-GB" sz="3600" dirty="0" err="1" smtClean="0">
                <a:latin typeface="Times New Roman" pitchFamily="18" charset="0"/>
                <a:cs typeface="Times New Roman" pitchFamily="18" charset="0"/>
              </a:rPr>
              <a:t>ourlife</a:t>
            </a:r>
            <a:r>
              <a:rPr lang="en-GB" sz="3600" dirty="0" smtClean="0">
                <a:latin typeface="Times New Roman" pitchFamily="18" charset="0"/>
                <a:cs typeface="Times New Roman" pitchFamily="18" charset="0"/>
              </a:rPr>
              <a:t>. Such meaning gives people a reason for their life and that there is a greater purpose in life.</a:t>
            </a:r>
          </a:p>
          <a:p>
            <a:endParaRPr lang="en-GB" dirty="0"/>
          </a:p>
        </p:txBody>
      </p:sp>
      <p:pic>
        <p:nvPicPr>
          <p:cNvPr id="4" name="Picture 3" descr="woman smiling - PERMA meaning positive psychology "/>
          <p:cNvPicPr/>
          <p:nvPr/>
        </p:nvPicPr>
        <p:blipFill>
          <a:blip r:embed="rId2"/>
          <a:srcRect/>
          <a:stretch>
            <a:fillRect/>
          </a:stretch>
        </p:blipFill>
        <p:spPr bwMode="auto">
          <a:xfrm>
            <a:off x="1524000" y="5029200"/>
            <a:ext cx="6781800" cy="1828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7ADCBBEC-94EC-430D-9943-6F6D835A3F14}"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0"/>
            <a:ext cx="8763000" cy="6858000"/>
          </a:xfrm>
        </p:spPr>
        <p:txBody>
          <a:bodyPr>
            <a:normAutofit/>
          </a:bodyPr>
          <a:lstStyle/>
          <a:p>
            <a:pPr algn="ctr">
              <a:buNone/>
            </a:pPr>
            <a:r>
              <a:rPr lang="en-GB" sz="3600" b="1" dirty="0" smtClean="0">
                <a:latin typeface="Times New Roman" pitchFamily="18" charset="0"/>
                <a:cs typeface="Times New Roman" pitchFamily="18" charset="0"/>
              </a:rPr>
              <a:t>A – Accomplishments</a:t>
            </a:r>
          </a:p>
          <a:p>
            <a:r>
              <a:rPr lang="en-GB" sz="3600" dirty="0" smtClean="0">
                <a:latin typeface="Times New Roman" pitchFamily="18" charset="0"/>
                <a:cs typeface="Times New Roman" pitchFamily="18" charset="0"/>
              </a:rPr>
              <a:t>Having goals and ambition in life can help us to achieve things that can give us a sense of accomplishment. You should make realistic goals that can be met and just putting in the effort to achieving those goals can already give you a sense of satisfaction when you finally achieve those goals a sense of pride and </a:t>
            </a:r>
            <a:r>
              <a:rPr lang="en-GB" sz="3600" dirty="0" err="1" smtClean="0">
                <a:latin typeface="Times New Roman" pitchFamily="18" charset="0"/>
                <a:cs typeface="Times New Roman" pitchFamily="18" charset="0"/>
              </a:rPr>
              <a:t>fulfillment</a:t>
            </a:r>
            <a:r>
              <a:rPr lang="en-GB" sz="3600" dirty="0" smtClean="0">
                <a:latin typeface="Times New Roman" pitchFamily="18" charset="0"/>
                <a:cs typeface="Times New Roman" pitchFamily="18" charset="0"/>
              </a:rPr>
              <a:t> will be reached. Having accomplishments in life is important to push ourselves to thrive and flourish.</a:t>
            </a:r>
          </a:p>
          <a:p>
            <a:endParaRPr lang="en-GB" dirty="0"/>
          </a:p>
        </p:txBody>
      </p:sp>
      <p:pic>
        <p:nvPicPr>
          <p:cNvPr id="9" name="Picture 8" descr="person on mountain - PERMA Accomplishments positive psychology "/>
          <p:cNvPicPr/>
          <p:nvPr/>
        </p:nvPicPr>
        <p:blipFill>
          <a:blip r:embed="rId2"/>
          <a:srcRect/>
          <a:stretch>
            <a:fillRect/>
          </a:stretch>
        </p:blipFill>
        <p:spPr bwMode="auto">
          <a:xfrm>
            <a:off x="3733800" y="6172200"/>
            <a:ext cx="5410200" cy="6858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6F508F9F-9C39-41E3-9FC2-CE538035CD39}" type="datetime1">
              <a:rPr lang="en-US" smtClean="0"/>
              <a:t>4/1/2020</a:t>
            </a:fld>
            <a:endParaRPr lang="en-GB"/>
          </a:p>
        </p:txBody>
      </p:sp>
      <p:sp>
        <p:nvSpPr>
          <p:cNvPr id="3" name="Footer Placeholder 2"/>
          <p:cNvSpPr>
            <a:spLocks noGrp="1"/>
          </p:cNvSpPr>
          <p:nvPr>
            <p:ph type="ftr" sz="quarter" idx="11"/>
          </p:nvPr>
        </p:nvSpPr>
        <p:spPr/>
        <p:txBody>
          <a:bodyPr/>
          <a:lstStyle/>
          <a:p>
            <a:r>
              <a:rPr lang="en-GB" smtClean="0"/>
              <a:t>Dr Amina Muazzam...LCWU</a:t>
            </a:r>
            <a:endParaRPr lang="en-GB"/>
          </a:p>
        </p:txBody>
      </p:sp>
      <p:sp>
        <p:nvSpPr>
          <p:cNvPr id="4" name="Slide Number Placeholder 3"/>
          <p:cNvSpPr>
            <a:spLocks noGrp="1"/>
          </p:cNvSpPr>
          <p:nvPr>
            <p:ph type="sldNum" sz="quarter" idx="12"/>
          </p:nvPr>
        </p:nvSpPr>
        <p:spPr/>
        <p:txBody>
          <a:bodyPr/>
          <a:lstStyle/>
          <a:p>
            <a:fld id="{1699D319-F3BE-48CF-AF5E-FA9E1FD8C3E0}" type="slidenum">
              <a:rPr lang="en-GB" smtClean="0"/>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762000"/>
          </a:xfrm>
        </p:spPr>
        <p:txBody>
          <a:bodyPr/>
          <a:lstStyle/>
          <a:p>
            <a:r>
              <a:rPr lang="en-GB" sz="3600" b="1" dirty="0" smtClean="0">
                <a:latin typeface="Times New Roman" pitchFamily="18" charset="0"/>
                <a:cs typeface="Times New Roman" pitchFamily="18" charset="0"/>
              </a:rPr>
              <a:t>How to Apply the PERMA Model in Your Life</a:t>
            </a:r>
            <a:r>
              <a:rPr lang="en-GB" b="1" dirty="0" smtClean="0"/>
              <a:t/>
            </a:r>
            <a:br>
              <a:rPr lang="en-GB" b="1" dirty="0" smtClean="0"/>
            </a:br>
            <a:endParaRPr lang="en-GB" dirty="0"/>
          </a:p>
        </p:txBody>
      </p:sp>
      <p:pic>
        <p:nvPicPr>
          <p:cNvPr id="4" name="Content Placeholder 3" descr="infographic perma model "/>
          <p:cNvPicPr>
            <a:picLocks noGrp="1"/>
          </p:cNvPicPr>
          <p:nvPr>
            <p:ph idx="1"/>
          </p:nvPr>
        </p:nvPicPr>
        <p:blipFill>
          <a:blip r:embed="rId2"/>
          <a:srcRect/>
          <a:stretch>
            <a:fillRect/>
          </a:stretch>
        </p:blipFill>
        <p:spPr bwMode="auto">
          <a:xfrm>
            <a:off x="381000" y="762000"/>
            <a:ext cx="8763000" cy="60960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3671D196-6D8B-4FCB-B094-3F5DAC6F4670}"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normAutofit/>
          </a:bodyPr>
          <a:lstStyle/>
          <a:p>
            <a:pPr algn="ctr" fontAlgn="base">
              <a:buNone/>
            </a:pPr>
            <a:r>
              <a:rPr lang="en-GB" sz="3600" b="1" dirty="0" smtClean="0">
                <a:latin typeface="Times New Roman" pitchFamily="18" charset="0"/>
                <a:cs typeface="Times New Roman" pitchFamily="18" charset="0"/>
              </a:rPr>
              <a:t>Positive Personal Traits</a:t>
            </a:r>
            <a:endParaRPr lang="en-GB" sz="3600" dirty="0" smtClean="0">
              <a:latin typeface="Times New Roman" pitchFamily="18" charset="0"/>
              <a:cs typeface="Times New Roman" pitchFamily="18" charset="0"/>
            </a:endParaRPr>
          </a:p>
          <a:p>
            <a:pPr fontAlgn="base"/>
            <a:r>
              <a:rPr lang="en-GB" sz="3600" dirty="0" smtClean="0">
                <a:latin typeface="Times New Roman" pitchFamily="18" charset="0"/>
                <a:cs typeface="Times New Roman" pitchFamily="18" charset="0"/>
              </a:rPr>
              <a:t>In this section we’ll briefly address five articles that deal with different personal traits that contribute to positive psychology:</a:t>
            </a:r>
          </a:p>
          <a:p>
            <a:pPr fontAlgn="base">
              <a:buNone/>
            </a:pPr>
            <a:endParaRPr lang="en-GB" sz="3600" dirty="0" smtClean="0">
              <a:latin typeface="Times New Roman" pitchFamily="18" charset="0"/>
              <a:cs typeface="Times New Roman" pitchFamily="18" charset="0"/>
            </a:endParaRPr>
          </a:p>
          <a:p>
            <a:pPr marL="582930" indent="-514350" fontAlgn="base">
              <a:buAutoNum type="arabicPeriod"/>
            </a:pPr>
            <a:r>
              <a:rPr lang="en-GB" b="1" dirty="0" smtClean="0"/>
              <a:t>Subjective Well-Being</a:t>
            </a:r>
            <a:endParaRPr lang="en-GB" dirty="0" smtClean="0"/>
          </a:p>
          <a:p>
            <a:pPr marL="582930" indent="-514350">
              <a:buFont typeface="Wingdings"/>
              <a:buAutoNum type="arabicPeriod"/>
            </a:pPr>
            <a:r>
              <a:rPr lang="en-GB" b="1" dirty="0" smtClean="0"/>
              <a:t> Optimism</a:t>
            </a:r>
            <a:endParaRPr lang="en-GB" dirty="0" smtClean="0"/>
          </a:p>
          <a:p>
            <a:pPr marL="582930" indent="-514350">
              <a:buFont typeface="Wingdings"/>
              <a:buAutoNum type="arabicPeriod"/>
            </a:pPr>
            <a:r>
              <a:rPr lang="en-GB" b="1" dirty="0" smtClean="0"/>
              <a:t>Happiness</a:t>
            </a:r>
            <a:endParaRPr lang="en-GB" dirty="0" smtClean="0"/>
          </a:p>
          <a:p>
            <a:pPr marL="582930" indent="-514350">
              <a:buFont typeface="Wingdings"/>
              <a:buAutoNum type="arabicPeriod"/>
            </a:pPr>
            <a:r>
              <a:rPr lang="en-GB" b="1" dirty="0" smtClean="0"/>
              <a:t> Self-Determination</a:t>
            </a:r>
            <a:endParaRPr lang="en-GB" dirty="0" smtClean="0"/>
          </a:p>
          <a:p>
            <a:pPr marL="582930" indent="-514350">
              <a:buNone/>
            </a:pPr>
            <a:endParaRPr lang="en-GB" dirty="0"/>
          </a:p>
        </p:txBody>
      </p:sp>
      <p:sp>
        <p:nvSpPr>
          <p:cNvPr id="2" name="Date Placeholder 1"/>
          <p:cNvSpPr>
            <a:spLocks noGrp="1"/>
          </p:cNvSpPr>
          <p:nvPr>
            <p:ph type="dt" sz="half" idx="10"/>
          </p:nvPr>
        </p:nvSpPr>
        <p:spPr/>
        <p:txBody>
          <a:bodyPr/>
          <a:lstStyle/>
          <a:p>
            <a:fld id="{D1504361-6148-48C0-9A7B-C89A662B24C7}" type="datetime1">
              <a:rPr lang="en-US" smtClean="0"/>
              <a:t>4/1/2020</a:t>
            </a:fld>
            <a:endParaRPr lang="en-GB"/>
          </a:p>
        </p:txBody>
      </p:sp>
      <p:sp>
        <p:nvSpPr>
          <p:cNvPr id="4" name="Footer Placeholder 3"/>
          <p:cNvSpPr>
            <a:spLocks noGrp="1"/>
          </p:cNvSpPr>
          <p:nvPr>
            <p:ph type="ftr" sz="quarter" idx="11"/>
          </p:nvPr>
        </p:nvSpPr>
        <p:spPr/>
        <p:txBody>
          <a:bodyPr/>
          <a:lstStyle/>
          <a:p>
            <a:r>
              <a:rPr lang="en-GB" smtClean="0"/>
              <a:t>Dr Amina Muazzam...LCWU</a:t>
            </a:r>
            <a:endParaRPr lang="en-GB"/>
          </a:p>
        </p:txBody>
      </p:sp>
      <p:sp>
        <p:nvSpPr>
          <p:cNvPr id="5" name="Slide Number Placeholder 4"/>
          <p:cNvSpPr>
            <a:spLocks noGrp="1"/>
          </p:cNvSpPr>
          <p:nvPr>
            <p:ph type="sldNum" sz="quarter" idx="12"/>
          </p:nvPr>
        </p:nvSpPr>
        <p:spPr/>
        <p:txBody>
          <a:bodyPr/>
          <a:lstStyle/>
          <a:p>
            <a:fld id="{1699D319-F3BE-48CF-AF5E-FA9E1FD8C3E0}"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426464"/>
          </a:xfrm>
        </p:spPr>
        <p:txBody>
          <a:bodyPr/>
          <a:lstStyle/>
          <a:p>
            <a:pPr algn="ctr"/>
            <a:r>
              <a:rPr lang="en-US" sz="3600" dirty="0" smtClean="0">
                <a:latin typeface="Times New Roman" pitchFamily="18" charset="0"/>
                <a:cs typeface="Times New Roman" pitchFamily="18" charset="0"/>
              </a:rPr>
              <a:t>Subjective well Being</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763000" cy="5715000"/>
          </a:xfrm>
        </p:spPr>
        <p:txBody>
          <a:bodyPr>
            <a:normAutofit lnSpcReduction="10000"/>
          </a:bodyPr>
          <a:lstStyle/>
          <a:p>
            <a:pPr fontAlgn="base"/>
            <a:r>
              <a:rPr lang="en-GB" dirty="0" smtClean="0"/>
              <a:t>One of the leading experts of this topic is Edward </a:t>
            </a:r>
            <a:r>
              <a:rPr lang="en-GB" dirty="0" err="1" smtClean="0"/>
              <a:t>Diener</a:t>
            </a:r>
            <a:r>
              <a:rPr lang="en-GB" dirty="0" smtClean="0"/>
              <a:t> (2000), his work now spans more than 3 decades. </a:t>
            </a:r>
            <a:r>
              <a:rPr lang="en-GB" b="1" dirty="0" smtClean="0">
                <a:hlinkClick r:id="rId2"/>
              </a:rPr>
              <a:t>Subjective well-being</a:t>
            </a:r>
            <a:r>
              <a:rPr lang="en-GB" dirty="0" smtClean="0"/>
              <a:t> refers to what people think and feel about their lives – to the cognitive and affective evaluation they draw when they assess their existence.</a:t>
            </a:r>
          </a:p>
          <a:p>
            <a:pPr fontAlgn="base"/>
            <a:r>
              <a:rPr lang="en-GB" dirty="0" smtClean="0"/>
              <a:t>It’s the more scientific term for what people normally call happiness. </a:t>
            </a:r>
            <a:r>
              <a:rPr lang="en-GB" dirty="0" err="1" smtClean="0"/>
              <a:t>Diener</a:t>
            </a:r>
            <a:r>
              <a:rPr lang="en-GB" dirty="0" smtClean="0"/>
              <a:t> looked at the temperament and personality correlates of well-being and the demographic factors of groups high in subjective well-being. His research suggests interesting findings between macro social conditions and happiness. </a:t>
            </a:r>
          </a:p>
          <a:p>
            <a:endParaRPr lang="en-GB" dirty="0"/>
          </a:p>
        </p:txBody>
      </p:sp>
      <p:sp>
        <p:nvSpPr>
          <p:cNvPr id="4" name="Date Placeholder 3"/>
          <p:cNvSpPr>
            <a:spLocks noGrp="1"/>
          </p:cNvSpPr>
          <p:nvPr>
            <p:ph type="dt" sz="half" idx="10"/>
          </p:nvPr>
        </p:nvSpPr>
        <p:spPr/>
        <p:txBody>
          <a:bodyPr/>
          <a:lstStyle/>
          <a:p>
            <a:fld id="{FBB61C8B-55D1-4F9F-95F1-EB54FA9D6684}"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600"/>
          </a:xfrm>
        </p:spPr>
        <p:txBody>
          <a:bodyPr/>
          <a:lstStyle/>
          <a:p>
            <a:pPr algn="ctr"/>
            <a:r>
              <a:rPr lang="en-GB" sz="3600" b="1" dirty="0" smtClean="0">
                <a:latin typeface="Times New Roman" pitchFamily="18" charset="0"/>
                <a:cs typeface="Times New Roman" pitchFamily="18" charset="0"/>
              </a:rPr>
              <a:t>Optimism</a:t>
            </a:r>
            <a:r>
              <a:rPr lang="en-GB" dirty="0" smtClean="0"/>
              <a:t/>
            </a:r>
            <a:br>
              <a:rPr lang="en-GB" dirty="0" smtClean="0"/>
            </a:br>
            <a:endParaRPr lang="en-GB" dirty="0"/>
          </a:p>
        </p:txBody>
      </p:sp>
      <p:sp>
        <p:nvSpPr>
          <p:cNvPr id="3" name="Content Placeholder 2"/>
          <p:cNvSpPr>
            <a:spLocks noGrp="1"/>
          </p:cNvSpPr>
          <p:nvPr>
            <p:ph idx="1"/>
          </p:nvPr>
        </p:nvSpPr>
        <p:spPr>
          <a:xfrm>
            <a:off x="381000" y="990600"/>
            <a:ext cx="8763000" cy="5867400"/>
          </a:xfrm>
        </p:spPr>
        <p:txBody>
          <a:bodyPr>
            <a:normAutofit/>
          </a:bodyPr>
          <a:lstStyle/>
          <a:p>
            <a:pPr fontAlgn="base"/>
            <a:r>
              <a:rPr lang="en-GB" sz="3600" dirty="0" smtClean="0">
                <a:latin typeface="Times New Roman" pitchFamily="18" charset="0"/>
                <a:cs typeface="Times New Roman" pitchFamily="18" charset="0"/>
              </a:rPr>
              <a:t>Christopher Peterson (2000) described the benefits of this trait. He considered optimism to entail cognitive, emotional and motivational components. His work aims to understand the mechanisms of optimism and answer questions like:</a:t>
            </a:r>
          </a:p>
          <a:p>
            <a:pPr lvl="0" fontAlgn="base"/>
            <a:r>
              <a:rPr lang="en-GB" sz="3600" dirty="0" smtClean="0">
                <a:latin typeface="Times New Roman" pitchFamily="18" charset="0"/>
                <a:cs typeface="Times New Roman" pitchFamily="18" charset="0"/>
              </a:rPr>
              <a:t>Can we increase optimism?</a:t>
            </a:r>
          </a:p>
          <a:p>
            <a:pPr lvl="0" fontAlgn="base"/>
            <a:r>
              <a:rPr lang="en-GB" sz="3600" dirty="0" smtClean="0">
                <a:latin typeface="Times New Roman" pitchFamily="18" charset="0"/>
                <a:cs typeface="Times New Roman" pitchFamily="18" charset="0"/>
              </a:rPr>
              <a:t>When does it begin to distort reality?</a:t>
            </a:r>
          </a:p>
          <a:p>
            <a:pPr lvl="0" fontAlgn="base"/>
            <a:r>
              <a:rPr lang="en-GB" sz="3600" dirty="0" smtClean="0">
                <a:latin typeface="Times New Roman" pitchFamily="18" charset="0"/>
                <a:cs typeface="Times New Roman" pitchFamily="18" charset="0"/>
              </a:rPr>
              <a:t>How does an overly pessimistic culture affect the well-being of its citizens?</a:t>
            </a:r>
          </a:p>
          <a:p>
            <a:endParaRPr lang="en-GB" dirty="0"/>
          </a:p>
        </p:txBody>
      </p:sp>
      <p:sp>
        <p:nvSpPr>
          <p:cNvPr id="4" name="Date Placeholder 3"/>
          <p:cNvSpPr>
            <a:spLocks noGrp="1"/>
          </p:cNvSpPr>
          <p:nvPr>
            <p:ph type="dt" sz="half" idx="10"/>
          </p:nvPr>
        </p:nvSpPr>
        <p:spPr/>
        <p:txBody>
          <a:bodyPr/>
          <a:lstStyle/>
          <a:p>
            <a:fld id="{F85B6453-FC1E-4AF7-8E62-1DEF951B5796}"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990600"/>
          </a:xfrm>
        </p:spPr>
        <p:txBody>
          <a:bodyPr/>
          <a:lstStyle/>
          <a:p>
            <a:pPr algn="ctr"/>
            <a:r>
              <a:rPr lang="en-GB" sz="3600" b="1" dirty="0" smtClean="0">
                <a:latin typeface="Times New Roman" pitchFamily="18" charset="0"/>
                <a:cs typeface="Times New Roman" pitchFamily="18" charset="0"/>
              </a:rPr>
              <a:t> Happiness</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8763000" cy="5943600"/>
          </a:xfrm>
        </p:spPr>
        <p:txBody>
          <a:bodyPr>
            <a:normAutofit fontScale="92500" lnSpcReduction="20000"/>
          </a:bodyPr>
          <a:lstStyle/>
          <a:p>
            <a:pPr fontAlgn="base"/>
            <a:r>
              <a:rPr lang="en-GB" sz="3900" dirty="0" smtClean="0">
                <a:latin typeface="Times New Roman" pitchFamily="18" charset="0"/>
                <a:cs typeface="Times New Roman" pitchFamily="18" charset="0"/>
              </a:rPr>
              <a:t>David Myers (2000) took the belief that traditional values must contain important elements of truth in order to survive across time and tested the empirical validity of this claim. He is more attuned than others in the field, to issues such as the often found association of faith with happiness.</a:t>
            </a:r>
          </a:p>
          <a:p>
            <a:pPr fontAlgn="base"/>
            <a:r>
              <a:rPr lang="en-GB" sz="3900" dirty="0" smtClean="0">
                <a:latin typeface="Times New Roman" pitchFamily="18" charset="0"/>
                <a:cs typeface="Times New Roman" pitchFamily="18" charset="0"/>
              </a:rPr>
              <a:t>He also considered the relationship between economic growth and income and close personal relationships to happiness. His findings are a valuable resource to anyone interested in understanding the elements that contribute to a positive life. </a:t>
            </a:r>
          </a:p>
          <a:p>
            <a:endParaRPr lang="en-GB" dirty="0"/>
          </a:p>
        </p:txBody>
      </p:sp>
      <p:sp>
        <p:nvSpPr>
          <p:cNvPr id="4" name="Date Placeholder 3"/>
          <p:cNvSpPr>
            <a:spLocks noGrp="1"/>
          </p:cNvSpPr>
          <p:nvPr>
            <p:ph type="dt" sz="half" idx="10"/>
          </p:nvPr>
        </p:nvSpPr>
        <p:spPr/>
        <p:txBody>
          <a:bodyPr/>
          <a:lstStyle/>
          <a:p>
            <a:fld id="{41C26FAD-557B-4F04-AF79-F5B05B9A23C1}"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426464"/>
          </a:xfrm>
        </p:spPr>
        <p:txBody>
          <a:bodyPr/>
          <a:lstStyle/>
          <a:p>
            <a:pPr algn="ctr"/>
            <a:r>
              <a:rPr lang="en-GB" sz="3600" b="1" dirty="0" smtClean="0">
                <a:latin typeface="Times New Roman" pitchFamily="18" charset="0"/>
                <a:cs typeface="Times New Roman" pitchFamily="18" charset="0"/>
              </a:rPr>
              <a:t>Self-Determination</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763000" cy="5791200"/>
          </a:xfrm>
        </p:spPr>
        <p:txBody>
          <a:bodyPr>
            <a:normAutofit fontScale="77500" lnSpcReduction="20000"/>
          </a:bodyPr>
          <a:lstStyle/>
          <a:p>
            <a:pPr fontAlgn="base"/>
            <a:r>
              <a:rPr lang="en-GB" sz="4200" dirty="0" smtClean="0">
                <a:latin typeface="Times New Roman" pitchFamily="18" charset="0"/>
                <a:cs typeface="Times New Roman" pitchFamily="18" charset="0"/>
              </a:rPr>
              <a:t>Richard Ryan and Edward </a:t>
            </a:r>
            <a:r>
              <a:rPr lang="en-GB" sz="4200" dirty="0" err="1" smtClean="0">
                <a:latin typeface="Times New Roman" pitchFamily="18" charset="0"/>
                <a:cs typeface="Times New Roman" pitchFamily="18" charset="0"/>
              </a:rPr>
              <a:t>Deci</a:t>
            </a:r>
            <a:r>
              <a:rPr lang="en-GB" sz="4200" dirty="0" smtClean="0">
                <a:latin typeface="Times New Roman" pitchFamily="18" charset="0"/>
                <a:cs typeface="Times New Roman" pitchFamily="18" charset="0"/>
              </a:rPr>
              <a:t> are the authors of the self-determination theory. This theory researches three related human needs: </a:t>
            </a:r>
          </a:p>
          <a:p>
            <a:pPr lvl="0" fontAlgn="base"/>
            <a:r>
              <a:rPr lang="en-GB" sz="4200" dirty="0" smtClean="0">
                <a:latin typeface="Times New Roman" pitchFamily="18" charset="0"/>
                <a:cs typeface="Times New Roman" pitchFamily="18" charset="0"/>
              </a:rPr>
              <a:t>The need for competence</a:t>
            </a:r>
          </a:p>
          <a:p>
            <a:pPr lvl="0" fontAlgn="base"/>
            <a:r>
              <a:rPr lang="en-GB" sz="4200" dirty="0" smtClean="0">
                <a:latin typeface="Times New Roman" pitchFamily="18" charset="0"/>
                <a:cs typeface="Times New Roman" pitchFamily="18" charset="0"/>
              </a:rPr>
              <a:t>The need for belonging</a:t>
            </a:r>
          </a:p>
          <a:p>
            <a:pPr lvl="0" fontAlgn="base"/>
            <a:r>
              <a:rPr lang="en-GB" sz="4200" dirty="0" smtClean="0">
                <a:latin typeface="Times New Roman" pitchFamily="18" charset="0"/>
                <a:cs typeface="Times New Roman" pitchFamily="18" charset="0"/>
              </a:rPr>
              <a:t>The need for autonomy </a:t>
            </a:r>
          </a:p>
          <a:p>
            <a:pPr fontAlgn="base"/>
            <a:r>
              <a:rPr lang="en-GB" sz="4200" dirty="0" smtClean="0">
                <a:latin typeface="Times New Roman" pitchFamily="18" charset="0"/>
                <a:cs typeface="Times New Roman" pitchFamily="18" charset="0"/>
              </a:rPr>
              <a:t>According to Ryan and </a:t>
            </a:r>
            <a:r>
              <a:rPr lang="en-GB" sz="4200" dirty="0" err="1" smtClean="0">
                <a:latin typeface="Times New Roman" pitchFamily="18" charset="0"/>
                <a:cs typeface="Times New Roman" pitchFamily="18" charset="0"/>
              </a:rPr>
              <a:t>Deci</a:t>
            </a:r>
            <a:r>
              <a:rPr lang="en-GB" sz="4200" dirty="0" smtClean="0">
                <a:latin typeface="Times New Roman" pitchFamily="18" charset="0"/>
                <a:cs typeface="Times New Roman" pitchFamily="18" charset="0"/>
              </a:rPr>
              <a:t>, when people meet these needs their personal well-being and their social development are optimized. When this happens, people are intrinsically motivated, able to achieve their potentialities and to seek ever expanding challenges.</a:t>
            </a:r>
            <a:r>
              <a:rPr lang="en-GB" dirty="0" smtClean="0"/>
              <a:t> </a:t>
            </a:r>
          </a:p>
          <a:p>
            <a:endParaRPr lang="en-GB" dirty="0"/>
          </a:p>
        </p:txBody>
      </p:sp>
      <p:sp>
        <p:nvSpPr>
          <p:cNvPr id="4" name="Date Placeholder 3"/>
          <p:cNvSpPr>
            <a:spLocks noGrp="1"/>
          </p:cNvSpPr>
          <p:nvPr>
            <p:ph type="dt" sz="half" idx="10"/>
          </p:nvPr>
        </p:nvSpPr>
        <p:spPr/>
        <p:txBody>
          <a:bodyPr/>
          <a:lstStyle/>
          <a:p>
            <a:fld id="{345A9B4C-4B65-4EE9-B5E2-4578E65E1A05}"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077492"/>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6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6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 </a:t>
            </a:r>
            <a:r>
              <a:rPr kumimoji="0" lang="en-GB" sz="6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Amina</a:t>
            </a:r>
            <a:r>
              <a:rPr kumimoji="0" lang="en-GB" sz="6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GB" sz="6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Muazzam</a:t>
            </a:r>
            <a:endParaRPr kumimoji="0" lang="en-GB"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210BE592-CE58-4055-9D44-D6E838C42478}" type="datetime1">
              <a:rPr lang="en-US" smtClean="0"/>
              <a:t>4/1/2020</a:t>
            </a:fld>
            <a:endParaRPr lang="en-GB"/>
          </a:p>
        </p:txBody>
      </p:sp>
      <p:sp>
        <p:nvSpPr>
          <p:cNvPr id="3" name="Footer Placeholder 2"/>
          <p:cNvSpPr>
            <a:spLocks noGrp="1"/>
          </p:cNvSpPr>
          <p:nvPr>
            <p:ph type="ftr" sz="quarter" idx="11"/>
          </p:nvPr>
        </p:nvSpPr>
        <p:spPr/>
        <p:txBody>
          <a:bodyPr/>
          <a:lstStyle/>
          <a:p>
            <a:r>
              <a:rPr lang="en-GB" smtClean="0"/>
              <a:t>Dr Amina Muazzam...LCWU</a:t>
            </a:r>
            <a:endParaRPr lang="en-GB"/>
          </a:p>
        </p:txBody>
      </p:sp>
      <p:sp>
        <p:nvSpPr>
          <p:cNvPr id="4" name="Slide Number Placeholder 3"/>
          <p:cNvSpPr>
            <a:spLocks noGrp="1"/>
          </p:cNvSpPr>
          <p:nvPr>
            <p:ph type="sldNum" sz="quarter" idx="12"/>
          </p:nvPr>
        </p:nvSpPr>
        <p:spPr/>
        <p:txBody>
          <a:bodyPr/>
          <a:lstStyle/>
          <a:p>
            <a:fld id="{1699D319-F3BE-48CF-AF5E-FA9E1FD8C3E0}" type="slidenum">
              <a:rPr lang="en-GB" smtClean="0"/>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45662-91E7-4620-B152-B83A0E1AED21}" type="datetime1">
              <a:rPr lang="en-US" smtClean="0"/>
              <a:t>4/1/2020</a:t>
            </a:fld>
            <a:endParaRPr lang="en-GB"/>
          </a:p>
        </p:txBody>
      </p:sp>
      <p:sp>
        <p:nvSpPr>
          <p:cNvPr id="4" name="Footer Placeholder 3"/>
          <p:cNvSpPr>
            <a:spLocks noGrp="1"/>
          </p:cNvSpPr>
          <p:nvPr>
            <p:ph type="ftr" sz="quarter" idx="11"/>
          </p:nvPr>
        </p:nvSpPr>
        <p:spPr/>
        <p:txBody>
          <a:bodyPr/>
          <a:lstStyle/>
          <a:p>
            <a:r>
              <a:rPr lang="en-GB" smtClean="0"/>
              <a:t>Dr Amina Muazzam...LCWU</a:t>
            </a:r>
            <a:endParaRPr lang="en-GB"/>
          </a:p>
        </p:txBody>
      </p:sp>
      <p:sp>
        <p:nvSpPr>
          <p:cNvPr id="5" name="Slide Number Placeholder 4"/>
          <p:cNvSpPr>
            <a:spLocks noGrp="1"/>
          </p:cNvSpPr>
          <p:nvPr>
            <p:ph type="sldNum" sz="quarter" idx="12"/>
          </p:nvPr>
        </p:nvSpPr>
        <p:spPr/>
        <p:txBody>
          <a:bodyPr/>
          <a:lstStyle/>
          <a:p>
            <a:fld id="{1699D319-F3BE-48CF-AF5E-FA9E1FD8C3E0}" type="slidenum">
              <a:rPr lang="en-GB" smtClean="0"/>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93020"/>
            <a:ext cx="6858000" cy="2387600"/>
          </a:xfrm>
        </p:spPr>
        <p:txBody>
          <a:bodyPr/>
          <a:lstStyle/>
          <a:p>
            <a:r>
              <a:rPr lang="en-US" b="1" dirty="0" smtClean="0">
                <a:latin typeface="Times New Roman" panose="02020603050405020304" pitchFamily="18" charset="0"/>
                <a:cs typeface="Times New Roman" panose="02020603050405020304" pitchFamily="18" charset="0"/>
              </a:rPr>
              <a:t>Compassion, Courage, Resilience </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4146323"/>
            <a:ext cx="6858000" cy="1655762"/>
          </a:xfrm>
        </p:spPr>
        <p:txBody>
          <a:bodyPr>
            <a:normAutofit/>
          </a:bodyPr>
          <a:lstStyle/>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59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919290"/>
            <a:ext cx="7886700" cy="4198482"/>
          </a:xfrm>
        </p:spPr>
        <p:txBody>
          <a:bodyPr>
            <a:normAutofit fontScale="92500" lnSpcReduction="20000"/>
          </a:bodyPr>
          <a:lstStyle/>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Compassion is a language which the deaf can hear and the blind can see.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Compassion motivates people to go out of their way to help the physical, mental or emotional pains of another and themselves.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actually a sympathetic pity and concerns for the sufferings or misfortunes of others.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96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smtClean="0">
                <a:latin typeface="Times New Roman" panose="02020603050405020304" pitchFamily="18" charset="0"/>
                <a:cs typeface="Times New Roman" panose="02020603050405020304" pitchFamily="18" charset="0"/>
              </a:rPr>
              <a:t>Components of 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sensitivity to suffering in yourself and others.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commitment to try to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lleviate and prevent this suffering.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both cases compassion involves courage and strength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7668" y="4001294"/>
            <a:ext cx="4008664" cy="2310606"/>
          </a:xfrm>
          <a:prstGeom prst="rect">
            <a:avLst/>
          </a:prstGeom>
        </p:spPr>
      </p:pic>
    </p:spTree>
    <p:extLst>
      <p:ext uri="{BB962C8B-B14F-4D97-AF65-F5344CB8AC3E}">
        <p14:creationId xmlns:p14="http://schemas.microsoft.com/office/powerpoint/2010/main" val="3177769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Types of 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Familial compassion (with family)</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Familiar compassion (friends, neighbors)</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Stranger compassion (global compassion)</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Salient compassion (to lower animals) </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393" y="1420019"/>
            <a:ext cx="3061607" cy="4109924"/>
          </a:xfrm>
          <a:prstGeom prst="rect">
            <a:avLst/>
          </a:prstGeom>
        </p:spPr>
      </p:pic>
    </p:spTree>
    <p:extLst>
      <p:ext uri="{BB962C8B-B14F-4D97-AF65-F5344CB8AC3E}">
        <p14:creationId xmlns:p14="http://schemas.microsoft.com/office/powerpoint/2010/main" val="4262205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latin typeface="Times New Roman" panose="02020603050405020304" pitchFamily="18" charset="0"/>
                <a:cs typeface="Times New Roman" panose="02020603050405020304" pitchFamily="18" charset="0"/>
              </a:rPr>
              <a:t>Ways of showing compassion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527402"/>
            <a:ext cx="7886700" cy="4993141"/>
          </a:xfrm>
        </p:spPr>
        <p:txBody>
          <a:bodyPr>
            <a:normAutofit lnSpcReduction="10000"/>
          </a:bodyPr>
          <a:lstStyle/>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Start with yourself – </a:t>
            </a:r>
            <a:r>
              <a:rPr lang="en-US" dirty="0" smtClean="0">
                <a:latin typeface="Times New Roman" panose="02020603050405020304" pitchFamily="18" charset="0"/>
                <a:cs typeface="Times New Roman" panose="02020603050405020304" pitchFamily="18" charset="0"/>
              </a:rPr>
              <a:t>praise yourself for your success and forgive yourself for your mistakes.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Communicate verbally and non-verbally – </a:t>
            </a:r>
            <a:r>
              <a:rPr lang="en-US" dirty="0" smtClean="0">
                <a:latin typeface="Times New Roman" panose="02020603050405020304" pitchFamily="18" charset="0"/>
                <a:cs typeface="Times New Roman" panose="02020603050405020304" pitchFamily="18" charset="0"/>
              </a:rPr>
              <a:t>eye contact, active listening, paraphrasing and open-ended questions.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Touch (if appropriate) – </a:t>
            </a:r>
            <a:r>
              <a:rPr lang="en-US" dirty="0" smtClean="0">
                <a:latin typeface="Times New Roman" panose="02020603050405020304" pitchFamily="18" charset="0"/>
                <a:cs typeface="Times New Roman" panose="02020603050405020304" pitchFamily="18" charset="0"/>
              </a:rPr>
              <a:t>a gentle and soft touch to hand or shoulder during conversation.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Encourage others – </a:t>
            </a:r>
            <a:r>
              <a:rPr lang="en-US" dirty="0" smtClean="0">
                <a:latin typeface="Times New Roman" panose="02020603050405020304" pitchFamily="18" charset="0"/>
                <a:cs typeface="Times New Roman" panose="02020603050405020304" pitchFamily="18" charset="0"/>
              </a:rPr>
              <a:t>positive reinforcement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Express yourself – </a:t>
            </a:r>
            <a:r>
              <a:rPr lang="en-US" dirty="0" smtClean="0">
                <a:latin typeface="Times New Roman" panose="02020603050405020304" pitchFamily="18" charset="0"/>
                <a:cs typeface="Times New Roman" panose="02020603050405020304" pitchFamily="18" charset="0"/>
              </a:rPr>
              <a:t>match the facial expressions to your felt emotions, a sincere smile and a good laugh.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622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Continue…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3336" y="1382485"/>
            <a:ext cx="7886700" cy="5105401"/>
          </a:xfrm>
        </p:spPr>
        <p:txBody>
          <a:bodyPr>
            <a:normAutofit/>
          </a:bodyPr>
          <a:lstStyle/>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Show kindness – </a:t>
            </a:r>
            <a:r>
              <a:rPr lang="en-US" sz="2800" dirty="0" smtClean="0">
                <a:latin typeface="Times New Roman" panose="02020603050405020304" pitchFamily="18" charset="0"/>
                <a:cs typeface="Times New Roman" panose="02020603050405020304" pitchFamily="18" charset="0"/>
              </a:rPr>
              <a:t>give your kindness without expecting anything back.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Respect privacy – </a:t>
            </a:r>
            <a:r>
              <a:rPr lang="en-US" sz="2800" dirty="0" smtClean="0">
                <a:latin typeface="Times New Roman" panose="02020603050405020304" pitchFamily="18" charset="0"/>
                <a:cs typeface="Times New Roman" panose="02020603050405020304" pitchFamily="18" charset="0"/>
              </a:rPr>
              <a:t>be attentive to someone’s privacy. Protect their dignity.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Learn how to advocate – </a:t>
            </a:r>
            <a:r>
              <a:rPr lang="en-US" sz="2800" dirty="0" smtClean="0">
                <a:latin typeface="Times New Roman" panose="02020603050405020304" pitchFamily="18" charset="0"/>
                <a:cs typeface="Times New Roman" panose="02020603050405020304" pitchFamily="18" charset="0"/>
              </a:rPr>
              <a:t>to effectively advocate you must actively listen to what your friend needs.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Volunteer – </a:t>
            </a:r>
            <a:r>
              <a:rPr lang="en-US" sz="2800" dirty="0" smtClean="0">
                <a:latin typeface="Times New Roman" panose="02020603050405020304" pitchFamily="18" charset="0"/>
                <a:cs typeface="Times New Roman" panose="02020603050405020304" pitchFamily="18" charset="0"/>
              </a:rPr>
              <a:t>spending time helping people is good for your body, mind and soul. </a:t>
            </a:r>
          </a:p>
          <a:p>
            <a:pPr lvl="1">
              <a:lnSpc>
                <a:spcPct val="100000"/>
              </a:lnSpc>
              <a:buFont typeface="Wingdings" panose="05000000000000000000" pitchFamily="2" charset="2"/>
              <a:buChar char="Ø"/>
            </a:pPr>
            <a:r>
              <a:rPr lang="en-US" sz="2800" b="1" dirty="0" smtClean="0">
                <a:latin typeface="Times New Roman" panose="02020603050405020304" pitchFamily="18" charset="0"/>
                <a:cs typeface="Times New Roman" panose="02020603050405020304" pitchFamily="18" charset="0"/>
              </a:rPr>
              <a:t>Consider your words – </a:t>
            </a:r>
            <a:r>
              <a:rPr lang="en-US" sz="2800" dirty="0" smtClean="0">
                <a:latin typeface="Times New Roman" panose="02020603050405020304" pitchFamily="18" charset="0"/>
                <a:cs typeface="Times New Roman" panose="02020603050405020304" pitchFamily="18" charset="0"/>
              </a:rPr>
              <a:t>think before you speak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879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Courage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“COURAGE IS THE FIRST OF HUMAN QUALITIES BECAUSE IT IS THE QUALITY WHICH GUARANTEES ALL OTHERS”. (Winston Churchill)</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the ability to do something that frightens one.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the capacity to control your fear in a dangerous or difficult situation. </a:t>
            </a:r>
          </a:p>
          <a:p>
            <a:pPr>
              <a:lnSpc>
                <a:spcPct val="1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a strength to be brave and confident enough to do what you believe in.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824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Times New Roman" panose="02020603050405020304" pitchFamily="18" charset="0"/>
                <a:cs typeface="Times New Roman" panose="02020603050405020304" pitchFamily="18" charset="0"/>
              </a:rPr>
              <a:t>Types of courage </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556657"/>
            <a:ext cx="7886700" cy="4974772"/>
          </a:xfrm>
        </p:spPr>
        <p:txBody>
          <a:bodyPr>
            <a:normAutofit fontScale="77500" lnSpcReduction="20000"/>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physical courage – </a:t>
            </a:r>
            <a:r>
              <a:rPr lang="en-US" dirty="0" smtClean="0">
                <a:latin typeface="Times New Roman" panose="02020603050405020304" pitchFamily="18" charset="0"/>
                <a:cs typeface="Times New Roman" panose="02020603050405020304" pitchFamily="18" charset="0"/>
              </a:rPr>
              <a:t>allows us to risk, discomfort, injury, pain, facing an enemy on the battlefield, undergoing chemotherapy etc.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Social courage – </a:t>
            </a:r>
            <a:r>
              <a:rPr lang="en-US" dirty="0" smtClean="0">
                <a:latin typeface="Times New Roman" panose="02020603050405020304" pitchFamily="18" charset="0"/>
                <a:cs typeface="Times New Roman" panose="02020603050405020304" pitchFamily="18" charset="0"/>
              </a:rPr>
              <a:t>risk of social embarrassment, unpopularity or rejection. It also involves leadership. Helps us apologize </a:t>
            </a:r>
            <a:r>
              <a:rPr lang="en-US" smtClean="0">
                <a:latin typeface="Times New Roman" panose="02020603050405020304" pitchFamily="18" charset="0"/>
                <a:cs typeface="Times New Roman" panose="02020603050405020304" pitchFamily="18" charset="0"/>
              </a:rPr>
              <a:t>and move on.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Intellectual courage – </a:t>
            </a:r>
            <a:r>
              <a:rPr lang="en-US" dirty="0" smtClean="0">
                <a:latin typeface="Times New Roman" panose="02020603050405020304" pitchFamily="18" charset="0"/>
                <a:cs typeface="Times New Roman" panose="02020603050405020304" pitchFamily="18" charset="0"/>
              </a:rPr>
              <a:t>willingness to engage in challenging ideas, to question and to risk of making mistakes.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Moral courage – </a:t>
            </a:r>
            <a:r>
              <a:rPr lang="en-US" dirty="0" smtClean="0">
                <a:latin typeface="Times New Roman" panose="02020603050405020304" pitchFamily="18" charset="0"/>
                <a:cs typeface="Times New Roman" panose="02020603050405020304" pitchFamily="18" charset="0"/>
              </a:rPr>
              <a:t>it involves doing the right thing particularly when risks involve shame, opposition or the disapproval of others.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Emotional courage – </a:t>
            </a:r>
            <a:r>
              <a:rPr lang="en-US" dirty="0" smtClean="0">
                <a:latin typeface="Times New Roman" panose="02020603050405020304" pitchFamily="18" charset="0"/>
                <a:cs typeface="Times New Roman" panose="02020603050405020304" pitchFamily="18" charset="0"/>
              </a:rPr>
              <a:t>it opens us to feeling the full spectrum of positive emotions at the risk of encountering the negative one.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580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Continue…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284514"/>
            <a:ext cx="7886700" cy="4892449"/>
          </a:xfrm>
        </p:spPr>
        <p:txBody>
          <a:bodyPr>
            <a:normAutofit fontScale="85000" lnSpcReduction="20000"/>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Spiritual courage – </a:t>
            </a:r>
            <a:r>
              <a:rPr lang="en-US" dirty="0" smtClean="0">
                <a:latin typeface="Times New Roman" panose="02020603050405020304" pitchFamily="18" charset="0"/>
                <a:cs typeface="Times New Roman" panose="02020603050405020304" pitchFamily="18" charset="0"/>
              </a:rPr>
              <a:t>attending religious gatherings, making time to pray and do some charity. </a:t>
            </a:r>
          </a:p>
          <a:p>
            <a:pPr marL="0" indent="0">
              <a:buNone/>
            </a:pPr>
            <a:r>
              <a:rPr lang="en-US" sz="5400" b="1" dirty="0" smtClean="0">
                <a:latin typeface="Times New Roman" panose="02020603050405020304" pitchFamily="18" charset="0"/>
                <a:cs typeface="Times New Roman" panose="02020603050405020304" pitchFamily="18" charset="0"/>
              </a:rPr>
              <a:t>Strengths associated with courage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Integrity </a:t>
            </a:r>
            <a:r>
              <a:rPr lang="en-US" dirty="0" smtClean="0">
                <a:latin typeface="Times New Roman" panose="02020603050405020304" pitchFamily="18" charset="0"/>
                <a:cs typeface="Times New Roman" panose="02020603050405020304" pitchFamily="18" charset="0"/>
              </a:rPr>
              <a:t>(speak the truth, act sincerely, present yourself in an authentic way).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Bravery </a:t>
            </a:r>
            <a:r>
              <a:rPr lang="en-US" dirty="0" smtClean="0">
                <a:latin typeface="Times New Roman" panose="02020603050405020304" pitchFamily="18" charset="0"/>
                <a:cs typeface="Times New Roman" panose="02020603050405020304" pitchFamily="18" charset="0"/>
              </a:rPr>
              <a:t>(speaking and acting for what you believe despite opposition)</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Persistence </a:t>
            </a:r>
            <a:r>
              <a:rPr lang="en-US" dirty="0" smtClean="0">
                <a:latin typeface="Times New Roman" panose="02020603050405020304" pitchFamily="18" charset="0"/>
                <a:cs typeface="Times New Roman" panose="02020603050405020304" pitchFamily="18" charset="0"/>
              </a:rPr>
              <a:t>(finishing what you start even in the face of resistance)</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Vitality </a:t>
            </a:r>
            <a:r>
              <a:rPr lang="en-US" dirty="0" smtClean="0">
                <a:latin typeface="Times New Roman" panose="02020603050405020304" pitchFamily="18" charset="0"/>
                <a:cs typeface="Times New Roman" panose="02020603050405020304" pitchFamily="18" charset="0"/>
              </a:rPr>
              <a:t>(entering life fully)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137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838200"/>
          </a:xfrm>
        </p:spPr>
        <p:txBody>
          <a:bodyPr/>
          <a:lstStyle/>
          <a:p>
            <a:pPr algn="ctr"/>
            <a:r>
              <a:rPr lang="en-US" sz="3600" dirty="0" smtClean="0">
                <a:latin typeface="Times New Roman" pitchFamily="18" charset="0"/>
                <a:cs typeface="Times New Roman" pitchFamily="18" charset="0"/>
              </a:rPr>
              <a:t>Introduction</a:t>
            </a:r>
          </a:p>
        </p:txBody>
      </p:sp>
      <p:sp>
        <p:nvSpPr>
          <p:cNvPr id="3" name="Content Placeholder 2"/>
          <p:cNvSpPr>
            <a:spLocks noGrp="1"/>
          </p:cNvSpPr>
          <p:nvPr>
            <p:ph idx="1"/>
          </p:nvPr>
        </p:nvSpPr>
        <p:spPr>
          <a:xfrm>
            <a:off x="304800" y="838200"/>
            <a:ext cx="8839200" cy="6019800"/>
          </a:xfrm>
        </p:spPr>
        <p:txBody>
          <a:bodyPr>
            <a:noAutofit/>
          </a:bodyPr>
          <a:lstStyle/>
          <a:p>
            <a:r>
              <a:rPr lang="en-GB" sz="2000" dirty="0" smtClean="0">
                <a:latin typeface="Times New Roman" pitchFamily="18" charset="0"/>
                <a:cs typeface="Times New Roman" pitchFamily="18" charset="0"/>
              </a:rPr>
              <a:t>Positive psychology , a new domain of psychology introduced by Seligman. </a:t>
            </a:r>
          </a:p>
          <a:p>
            <a:r>
              <a:rPr lang="en-GB" sz="2400" dirty="0" smtClean="0">
                <a:latin typeface="Times New Roman" pitchFamily="18" charset="0"/>
                <a:cs typeface="Times New Roman" pitchFamily="18" charset="0"/>
              </a:rPr>
              <a:t>Positive</a:t>
            </a:r>
            <a:r>
              <a:rPr lang="en-GB" sz="2000" dirty="0" smtClean="0">
                <a:latin typeface="Times New Roman" pitchFamily="18" charset="0"/>
                <a:cs typeface="Times New Roman" pitchFamily="18" charset="0"/>
              </a:rPr>
              <a:t> psychology is concerned with factors that lead to a fulfilling life. </a:t>
            </a:r>
          </a:p>
          <a:p>
            <a:r>
              <a:rPr lang="en-GB" sz="2000" i="1" dirty="0" smtClean="0">
                <a:latin typeface="Times New Roman" pitchFamily="18" charset="0"/>
                <a:cs typeface="Times New Roman" pitchFamily="18" charset="0"/>
              </a:rPr>
              <a:t>Psychology</a:t>
            </a:r>
            <a:r>
              <a:rPr lang="en-GB" sz="2000" dirty="0" smtClean="0">
                <a:latin typeface="Times New Roman" pitchFamily="18" charset="0"/>
                <a:cs typeface="Times New Roman" pitchFamily="18" charset="0"/>
              </a:rPr>
              <a:t> is not just the study of pathology, weakness and damage; it’s also the study of strength and virtue.</a:t>
            </a:r>
          </a:p>
          <a:p>
            <a:r>
              <a:rPr lang="en-GB" sz="2000" i="1" dirty="0" smtClean="0">
                <a:latin typeface="Times New Roman" pitchFamily="18" charset="0"/>
                <a:cs typeface="Times New Roman" pitchFamily="18" charset="0"/>
              </a:rPr>
              <a:t>Health Psychology</a:t>
            </a:r>
            <a:r>
              <a:rPr lang="en-GB" sz="2000" dirty="0" smtClean="0">
                <a:latin typeface="Times New Roman" pitchFamily="18" charset="0"/>
                <a:cs typeface="Times New Roman" pitchFamily="18" charset="0"/>
              </a:rPr>
              <a:t> and positive psychology share much in common, health psychologists have long suspected that negative emotions can make us sick and positive emotions can be beneficial.</a:t>
            </a:r>
          </a:p>
          <a:p>
            <a:r>
              <a:rPr lang="en-GB" sz="2000" i="1" dirty="0" smtClean="0">
                <a:latin typeface="Times New Roman" pitchFamily="18" charset="0"/>
                <a:cs typeface="Times New Roman" pitchFamily="18" charset="0"/>
              </a:rPr>
              <a:t>Positive Psychology</a:t>
            </a:r>
            <a:r>
              <a:rPr lang="en-GB" sz="2000" dirty="0" smtClean="0">
                <a:latin typeface="Times New Roman" pitchFamily="18" charset="0"/>
                <a:cs typeface="Times New Roman" pitchFamily="18" charset="0"/>
              </a:rPr>
              <a:t> defined as a study of optimal human functioning, focusing on the conditions and processes that contribute to the flourishing of people, groups, and institutions, as well as on the understanding and facilitation of their positive developmental outcomes. </a:t>
            </a:r>
          </a:p>
          <a:p>
            <a:r>
              <a:rPr lang="en-GB" sz="2000" dirty="0" smtClean="0">
                <a:latin typeface="Times New Roman" pitchFamily="18" charset="0"/>
                <a:cs typeface="Times New Roman" pitchFamily="18" charset="0"/>
              </a:rPr>
              <a:t>Positive psychology has made a notable change in psychology, diverting the psychologists’ attention from maladaptive behaviour, negative thinking and mental suffering to well-being and other factors that make our life worth living.</a:t>
            </a:r>
            <a:endParaRPr lang="en-GB" sz="20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75498472-24E7-453F-A3DF-433C32B3F968}"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Times New Roman" panose="02020603050405020304" pitchFamily="18" charset="0"/>
                <a:cs typeface="Times New Roman" panose="02020603050405020304" pitchFamily="18" charset="0"/>
              </a:rPr>
              <a:t>Traits of courageous people</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They are realistic </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They choose light over dark</a:t>
            </a:r>
          </a:p>
          <a:p>
            <a:pPr>
              <a:lnSpc>
                <a:spcPct val="20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They care deeply about their cause  </a:t>
            </a:r>
          </a:p>
          <a:p>
            <a:pPr>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315" y="1957500"/>
            <a:ext cx="2620735" cy="4087587"/>
          </a:xfrm>
          <a:prstGeom prst="rect">
            <a:avLst/>
          </a:prstGeom>
        </p:spPr>
      </p:pic>
    </p:spTree>
    <p:extLst>
      <p:ext uri="{BB962C8B-B14F-4D97-AF65-F5344CB8AC3E}">
        <p14:creationId xmlns:p14="http://schemas.microsoft.com/office/powerpoint/2010/main" val="2891705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Times New Roman" panose="02020603050405020304" pitchFamily="18" charset="0"/>
                <a:cs typeface="Times New Roman" panose="02020603050405020304" pitchFamily="18" charset="0"/>
              </a:rPr>
              <a:t>Resilience </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Resilience is the capacity to recover quickly from difficulties or toughness.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a sort of “miracle drug” personality trait, something that can heal all wounds and right all wrongs.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It is the ability and tendency to “bounce back”.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529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Bounce back</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is the process of adapting well in the face of adversity, trauma, tragedy, threats or significant sources of stress. </a:t>
            </a:r>
          </a:p>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Bounce back is what we do when we face disappointment, defeat and failure but instead of letting things keep us down we get back and continue on with our lives.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441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The power of failure</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failure is the capacity to inspect and learn from. </a:t>
            </a:r>
          </a:p>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Failures are stumbling blocks on the proverbial path to success. </a:t>
            </a:r>
          </a:p>
          <a:p>
            <a:pPr>
              <a:lnSpc>
                <a:spcPct val="20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lessons they teach have implications for humility, maturity and empathy.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180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smtClean="0">
                <a:latin typeface="Times New Roman" panose="02020603050405020304" pitchFamily="18" charset="0"/>
                <a:cs typeface="Times New Roman" panose="02020603050405020304" pitchFamily="18" charset="0"/>
              </a:rPr>
              <a:t>Characteristics of resilient people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 sense of control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Strong problem solving skills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Strong social connections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Identifying as a survivor, not a victim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Being able to ask for help </a:t>
            </a:r>
          </a:p>
          <a:p>
            <a:pPr>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Sense of autonomy </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635" y="1567259"/>
            <a:ext cx="3751490" cy="4868069"/>
          </a:xfrm>
          <a:prstGeom prst="rect">
            <a:avLst/>
          </a:prstGeom>
        </p:spPr>
      </p:pic>
    </p:spTree>
    <p:extLst>
      <p:ext uri="{BB962C8B-B14F-4D97-AF65-F5344CB8AC3E}">
        <p14:creationId xmlns:p14="http://schemas.microsoft.com/office/powerpoint/2010/main" val="1445733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Tips to improve resilience </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Get connected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Make every day meaningful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Learn from experience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Remain hopeful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Take care of yourself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Be proactive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Learn to perceive obstacles as challenges rather than hindrances </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Focus on progress, not goals</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Practice your ABC’s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197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latin typeface="Times New Roman" panose="02020603050405020304" pitchFamily="18" charset="0"/>
                <a:cs typeface="Times New Roman" panose="02020603050405020304" pitchFamily="18" charset="0"/>
              </a:rPr>
              <a:t>When to seek professional advice?</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Becoming more resilient takes time and practice. If you don't feel you're making progress — or you don't know where to start — consider talking to a mental health provider. With guidance, you can improve your resiliency and mental </a:t>
            </a:r>
            <a:r>
              <a:rPr lang="en-US" dirty="0" smtClean="0">
                <a:latin typeface="Times New Roman" panose="02020603050405020304" pitchFamily="18" charset="0"/>
                <a:cs typeface="Times New Roman" panose="02020603050405020304" pitchFamily="18" charset="0"/>
              </a:rPr>
              <a:t>well-being.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106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Resilience exercise </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nSpc>
                <a:spcPct val="150000"/>
              </a:lnSpc>
            </a:pPr>
            <a:r>
              <a:rPr lang="en-US" dirty="0">
                <a:latin typeface="Times New Roman" panose="02020603050405020304" pitchFamily="18" charset="0"/>
                <a:cs typeface="Times New Roman" panose="02020603050405020304" pitchFamily="18" charset="0"/>
              </a:rPr>
              <a:t>A visualization technique that can be used for this is to imagine the place you are in at the moment and slowly zoom out of yourself. Slowly zoom out of the building you're in, of the place, of the state, country and even continent. Then you zoom out further all the way through the ozone layer until you reach the moon and are looking at the whole earth. Now think about your problem again, how big is it really?</a:t>
            </a:r>
          </a:p>
        </p:txBody>
      </p:sp>
    </p:spTree>
    <p:extLst>
      <p:ext uri="{BB962C8B-B14F-4D97-AF65-F5344CB8AC3E}">
        <p14:creationId xmlns:p14="http://schemas.microsoft.com/office/powerpoint/2010/main" val="2021771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5400" dirty="0" smtClean="0">
              <a:latin typeface="Times New Roman" panose="02020603050405020304" pitchFamily="18" charset="0"/>
              <a:cs typeface="Times New Roman" panose="02020603050405020304" pitchFamily="18" charset="0"/>
            </a:endParaRPr>
          </a:p>
          <a:p>
            <a:pPr marL="0" indent="0" algn="ctr">
              <a:buNone/>
            </a:pPr>
            <a:r>
              <a:rPr lang="en-US" sz="5400" dirty="0" smtClean="0">
                <a:latin typeface="Times New Roman" panose="02020603050405020304" pitchFamily="18" charset="0"/>
                <a:cs typeface="Times New Roman" panose="02020603050405020304" pitchFamily="18" charset="0"/>
              </a:rPr>
              <a:t>Thank you </a:t>
            </a:r>
            <a:r>
              <a:rPr lang="en-US" sz="54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744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pPr algn="ctr"/>
            <a:r>
              <a:rPr lang="en-GB" sz="3600" dirty="0" smtClean="0">
                <a:latin typeface="Times New Roman" pitchFamily="18" charset="0"/>
                <a:cs typeface="Times New Roman" pitchFamily="18" charset="0"/>
              </a:rPr>
              <a:t>The positive aspects of life is definitely not a modern invention</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763000" cy="5638800"/>
          </a:xfrm>
        </p:spPr>
        <p:txBody>
          <a:bodyPr/>
          <a:lstStyle/>
          <a:p>
            <a:r>
              <a:rPr lang="en-GB" sz="3600" dirty="0" smtClean="0">
                <a:latin typeface="Times New Roman" pitchFamily="18" charset="0"/>
                <a:cs typeface="Times New Roman" pitchFamily="18" charset="0"/>
              </a:rPr>
              <a:t>The two primary ancient constructs are Aristotle’s </a:t>
            </a:r>
            <a:r>
              <a:rPr lang="en-GB" sz="3600" dirty="0" err="1" smtClean="0">
                <a:latin typeface="Times New Roman" pitchFamily="18" charset="0"/>
                <a:cs typeface="Times New Roman" pitchFamily="18" charset="0"/>
              </a:rPr>
              <a:t>eudaimonia</a:t>
            </a:r>
            <a:r>
              <a:rPr lang="en-GB" sz="3600" dirty="0" smtClean="0">
                <a:latin typeface="Times New Roman" pitchFamily="18" charset="0"/>
                <a:cs typeface="Times New Roman" pitchFamily="18" charset="0"/>
              </a:rPr>
              <a:t>.</a:t>
            </a:r>
          </a:p>
          <a:p>
            <a:r>
              <a:rPr lang="en-GB" sz="3600" dirty="0" smtClean="0">
                <a:latin typeface="Times New Roman" pitchFamily="18" charset="0"/>
                <a:cs typeface="Times New Roman" pitchFamily="18" charset="0"/>
              </a:rPr>
              <a:t>Maslow was the first person to coin the term “positive psychology” </a:t>
            </a:r>
          </a:p>
          <a:p>
            <a:r>
              <a:rPr lang="en-GB" sz="3600" dirty="0" smtClean="0">
                <a:latin typeface="Times New Roman" pitchFamily="18" charset="0"/>
                <a:cs typeface="Times New Roman" pitchFamily="18" charset="0"/>
              </a:rPr>
              <a:t>Carl Rogers (1961), one of the founders of humanistic psychology, who came up with the concept of a fully functioning person.</a:t>
            </a:r>
          </a:p>
        </p:txBody>
      </p:sp>
      <p:sp>
        <p:nvSpPr>
          <p:cNvPr id="4" name="Date Placeholder 3"/>
          <p:cNvSpPr>
            <a:spLocks noGrp="1"/>
          </p:cNvSpPr>
          <p:nvPr>
            <p:ph type="dt" sz="half" idx="10"/>
          </p:nvPr>
        </p:nvSpPr>
        <p:spPr/>
        <p:txBody>
          <a:bodyPr/>
          <a:lstStyle/>
          <a:p>
            <a:fld id="{F3CB0CA5-76A1-4A74-A7B2-E2D78C776AE1}"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lstStyle/>
          <a:p>
            <a:r>
              <a:rPr lang="en-US" sz="3600" dirty="0" smtClean="0">
                <a:latin typeface="Times New Roman" pitchFamily="18" charset="0"/>
                <a:cs typeface="Times New Roman" pitchFamily="18" charset="0"/>
              </a:rPr>
              <a:t>Continued..</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763000" cy="6019800"/>
          </a:xfrm>
        </p:spPr>
        <p:txBody>
          <a:bodyPr>
            <a:normAutofit fontScale="70000" lnSpcReduction="20000"/>
          </a:bodyPr>
          <a:lstStyle/>
          <a:p>
            <a:r>
              <a:rPr lang="en-GB" sz="5200" b="1" dirty="0" smtClean="0">
                <a:latin typeface="Times New Roman" pitchFamily="18" charset="0"/>
                <a:cs typeface="Times New Roman" pitchFamily="18" charset="0"/>
              </a:rPr>
              <a:t>Viktor </a:t>
            </a:r>
            <a:r>
              <a:rPr lang="en-GB" sz="5200" b="1" dirty="0" err="1" smtClean="0">
                <a:latin typeface="Times New Roman" pitchFamily="18" charset="0"/>
                <a:cs typeface="Times New Roman" pitchFamily="18" charset="0"/>
              </a:rPr>
              <a:t>Frankl</a:t>
            </a:r>
            <a:r>
              <a:rPr lang="en-GB" sz="5200" dirty="0" smtClean="0">
                <a:latin typeface="Times New Roman" pitchFamily="18" charset="0"/>
                <a:cs typeface="Times New Roman" pitchFamily="18" charset="0"/>
              </a:rPr>
              <a:t> (1992) also gave psychotherapy which draws on man’s motivation to search for meaning (“will to meaning”).</a:t>
            </a:r>
          </a:p>
          <a:p>
            <a:r>
              <a:rPr lang="en-GB" sz="5200" b="1" dirty="0" err="1" smtClean="0">
                <a:latin typeface="Times New Roman" pitchFamily="18" charset="0"/>
                <a:cs typeface="Times New Roman" pitchFamily="18" charset="0"/>
              </a:rPr>
              <a:t>Allport</a:t>
            </a:r>
            <a:r>
              <a:rPr lang="en-GB" sz="5200" b="1" dirty="0" smtClean="0">
                <a:latin typeface="Times New Roman" pitchFamily="18" charset="0"/>
                <a:cs typeface="Times New Roman" pitchFamily="18" charset="0"/>
              </a:rPr>
              <a:t> </a:t>
            </a:r>
            <a:r>
              <a:rPr lang="en-GB" sz="5200" dirty="0" smtClean="0">
                <a:latin typeface="Times New Roman" pitchFamily="18" charset="0"/>
                <a:cs typeface="Times New Roman" pitchFamily="18" charset="0"/>
              </a:rPr>
              <a:t>(1961) who focused on personality development and maturity. </a:t>
            </a:r>
            <a:r>
              <a:rPr lang="en-GB" sz="5200" b="1" dirty="0" smtClean="0">
                <a:latin typeface="Times New Roman" pitchFamily="18" charset="0"/>
                <a:cs typeface="Times New Roman" pitchFamily="18" charset="0"/>
              </a:rPr>
              <a:t>Greenberger</a:t>
            </a:r>
            <a:r>
              <a:rPr lang="en-GB" sz="5200" dirty="0" smtClean="0">
                <a:latin typeface="Times New Roman" pitchFamily="18" charset="0"/>
                <a:cs typeface="Times New Roman" pitchFamily="18" charset="0"/>
              </a:rPr>
              <a:t> (1984), the author of a multidimensional model of psychosocial maturity in adolescents. </a:t>
            </a:r>
          </a:p>
          <a:p>
            <a:r>
              <a:rPr lang="en-GB" sz="5200" b="1" dirty="0" err="1" smtClean="0">
                <a:latin typeface="Times New Roman" pitchFamily="18" charset="0"/>
                <a:cs typeface="Times New Roman" pitchFamily="18" charset="0"/>
              </a:rPr>
              <a:t>Ryff</a:t>
            </a:r>
            <a:r>
              <a:rPr lang="en-GB" sz="5200" dirty="0" smtClean="0">
                <a:latin typeface="Times New Roman" pitchFamily="18" charset="0"/>
                <a:cs typeface="Times New Roman" pitchFamily="18" charset="0"/>
              </a:rPr>
              <a:t> (1989) personal growth conception in continual development, openness towards people and events and conscious expansion and improvement.</a:t>
            </a:r>
          </a:p>
          <a:p>
            <a:endParaRPr lang="en-GB" sz="51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931F424-B2F8-4FDF-8A48-E0EF486539F7}"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normAutofit fontScale="92500"/>
          </a:bodyPr>
          <a:lstStyle/>
          <a:p>
            <a:r>
              <a:rPr lang="en-GB" sz="3200" dirty="0" smtClean="0">
                <a:latin typeface="Times New Roman" pitchFamily="18" charset="0"/>
                <a:cs typeface="Times New Roman" pitchFamily="18" charset="0"/>
              </a:rPr>
              <a:t> </a:t>
            </a:r>
            <a:r>
              <a:rPr lang="en-GB" sz="3600" dirty="0" smtClean="0">
                <a:latin typeface="Times New Roman" pitchFamily="18" charset="0"/>
                <a:cs typeface="Times New Roman" pitchFamily="18" charset="0"/>
              </a:rPr>
              <a:t>The issue of life meaningfulness by a range of existential psychologists and psychotherapists including </a:t>
            </a:r>
            <a:r>
              <a:rPr lang="en-GB" sz="3600" dirty="0" err="1" smtClean="0">
                <a:latin typeface="Times New Roman" pitchFamily="18" charset="0"/>
                <a:cs typeface="Times New Roman" pitchFamily="18" charset="0"/>
              </a:rPr>
              <a:t>Baumeister</a:t>
            </a:r>
            <a:r>
              <a:rPr lang="en-GB" sz="3600" dirty="0" smtClean="0">
                <a:latin typeface="Times New Roman" pitchFamily="18" charset="0"/>
                <a:cs typeface="Times New Roman" pitchFamily="18" charset="0"/>
              </a:rPr>
              <a:t> (1991) and </a:t>
            </a:r>
            <a:r>
              <a:rPr lang="en-GB" sz="3600" dirty="0" err="1" smtClean="0">
                <a:latin typeface="Times New Roman" pitchFamily="18" charset="0"/>
                <a:cs typeface="Times New Roman" pitchFamily="18" charset="0"/>
              </a:rPr>
              <a:t>Yalom</a:t>
            </a:r>
            <a:r>
              <a:rPr lang="en-GB" sz="3600" dirty="0" smtClean="0">
                <a:latin typeface="Times New Roman" pitchFamily="18" charset="0"/>
                <a:cs typeface="Times New Roman" pitchFamily="18" charset="0"/>
              </a:rPr>
              <a:t> (1980).</a:t>
            </a:r>
          </a:p>
          <a:p>
            <a:r>
              <a:rPr lang="en-GB" sz="3600" dirty="0" smtClean="0">
                <a:latin typeface="Times New Roman" pitchFamily="18" charset="0"/>
                <a:cs typeface="Times New Roman" pitchFamily="18" charset="0"/>
              </a:rPr>
              <a:t>Huppert and So (2011) attributed ten features in their conceptualisation of flourishing: positive emotions, engagement, meaning, competence, emotional stability, resilience, optimism, vitality, self-esteem, and positive relationships. Existing research on the notion of hope shows that both hedonic and </a:t>
            </a:r>
            <a:r>
              <a:rPr lang="en-GB" sz="3600" dirty="0" err="1" smtClean="0">
                <a:latin typeface="Times New Roman" pitchFamily="18" charset="0"/>
                <a:cs typeface="Times New Roman" pitchFamily="18" charset="0"/>
              </a:rPr>
              <a:t>eudaimonic</a:t>
            </a:r>
            <a:r>
              <a:rPr lang="en-GB" sz="3600" dirty="0" smtClean="0">
                <a:latin typeface="Times New Roman" pitchFamily="18" charset="0"/>
                <a:cs typeface="Times New Roman" pitchFamily="18" charset="0"/>
              </a:rPr>
              <a:t> components of well- being significantly contribute to flourishing in life.</a:t>
            </a:r>
          </a:p>
        </p:txBody>
      </p:sp>
      <p:sp>
        <p:nvSpPr>
          <p:cNvPr id="2" name="Date Placeholder 1"/>
          <p:cNvSpPr>
            <a:spLocks noGrp="1"/>
          </p:cNvSpPr>
          <p:nvPr>
            <p:ph type="dt" sz="half" idx="10"/>
          </p:nvPr>
        </p:nvSpPr>
        <p:spPr/>
        <p:txBody>
          <a:bodyPr/>
          <a:lstStyle/>
          <a:p>
            <a:fld id="{FB4C644A-F960-493A-B796-63CD56AA6631}" type="datetime1">
              <a:rPr lang="en-US" smtClean="0"/>
              <a:t>4/1/2020</a:t>
            </a:fld>
            <a:endParaRPr lang="en-GB"/>
          </a:p>
        </p:txBody>
      </p:sp>
      <p:sp>
        <p:nvSpPr>
          <p:cNvPr id="4" name="Footer Placeholder 3"/>
          <p:cNvSpPr>
            <a:spLocks noGrp="1"/>
          </p:cNvSpPr>
          <p:nvPr>
            <p:ph type="ftr" sz="quarter" idx="11"/>
          </p:nvPr>
        </p:nvSpPr>
        <p:spPr/>
        <p:txBody>
          <a:bodyPr/>
          <a:lstStyle/>
          <a:p>
            <a:r>
              <a:rPr lang="en-GB" smtClean="0"/>
              <a:t>Dr Amina Muazzam...LCWU</a:t>
            </a:r>
            <a:endParaRPr lang="en-GB"/>
          </a:p>
        </p:txBody>
      </p:sp>
      <p:sp>
        <p:nvSpPr>
          <p:cNvPr id="5" name="Slide Number Placeholder 4"/>
          <p:cNvSpPr>
            <a:spLocks noGrp="1"/>
          </p:cNvSpPr>
          <p:nvPr>
            <p:ph type="sldNum" sz="quarter" idx="12"/>
          </p:nvPr>
        </p:nvSpPr>
        <p:spPr/>
        <p:txBody>
          <a:bodyPr/>
          <a:lstStyle/>
          <a:p>
            <a:fld id="{1699D319-F3BE-48CF-AF5E-FA9E1FD8C3E0}" type="slidenum">
              <a:rPr lang="en-GB" smtClean="0"/>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normAutofit/>
          </a:bodyPr>
          <a:lstStyle/>
          <a:p>
            <a:pPr algn="ctr">
              <a:buNone/>
            </a:pPr>
            <a:r>
              <a:rPr lang="en-US" sz="6000" dirty="0" smtClean="0">
                <a:latin typeface="Times New Roman" pitchFamily="18" charset="0"/>
                <a:cs typeface="Times New Roman" pitchFamily="18" charset="0"/>
              </a:rPr>
              <a:t>PERMA MODEL</a:t>
            </a:r>
            <a:endParaRPr lang="en-US" sz="3600" dirty="0" smtClean="0">
              <a:latin typeface="Times New Roman" pitchFamily="18" charset="0"/>
              <a:cs typeface="Times New Roman" pitchFamily="18" charset="0"/>
            </a:endParaRPr>
          </a:p>
          <a:p>
            <a:pPr algn="ctr">
              <a:buNone/>
            </a:pPr>
            <a:endParaRPr lang="en-GB" sz="6000" dirty="0">
              <a:latin typeface="Times New Roman" pitchFamily="18" charset="0"/>
              <a:cs typeface="Times New Roman" pitchFamily="18" charset="0"/>
            </a:endParaRPr>
          </a:p>
        </p:txBody>
      </p:sp>
      <p:pic>
        <p:nvPicPr>
          <p:cNvPr id="4" name="Picture 3" descr="A scientific theory to happiness - perma model"/>
          <p:cNvPicPr/>
          <p:nvPr/>
        </p:nvPicPr>
        <p:blipFill>
          <a:blip r:embed="rId2"/>
          <a:srcRect/>
          <a:stretch>
            <a:fillRect/>
          </a:stretch>
        </p:blipFill>
        <p:spPr bwMode="auto">
          <a:xfrm>
            <a:off x="381000" y="1143000"/>
            <a:ext cx="8762999" cy="5715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A3AC31CF-45C0-4428-91B7-1D09DC0EEC62}"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buNone/>
            </a:pPr>
            <a:r>
              <a:rPr lang="en-GB" sz="3600" dirty="0" smtClean="0">
                <a:latin typeface="Times New Roman" pitchFamily="18" charset="0"/>
                <a:cs typeface="Times New Roman" pitchFamily="18" charset="0"/>
              </a:rPr>
              <a:t>	</a:t>
            </a:r>
          </a:p>
          <a:p>
            <a:pPr>
              <a:buNone/>
            </a:pPr>
            <a:r>
              <a:rPr lang="en-GB" sz="3600" dirty="0" smtClean="0">
                <a:latin typeface="Times New Roman" pitchFamily="18" charset="0"/>
                <a:cs typeface="Times New Roman" pitchFamily="18" charset="0"/>
              </a:rPr>
              <a:t>	Seligman’s PERMA model distinguishes five components of a happy and fulfilled life: Positive emotions, Engagement, Relationships, Meaningfulness, and Accomplishment.</a:t>
            </a:r>
          </a:p>
          <a:p>
            <a:endParaRPr lang="en-GB" sz="1100" dirty="0" smtClean="0"/>
          </a:p>
          <a:p>
            <a:endParaRPr lang="en-GB" dirty="0"/>
          </a:p>
        </p:txBody>
      </p:sp>
      <p:sp>
        <p:nvSpPr>
          <p:cNvPr id="2" name="Date Placeholder 1"/>
          <p:cNvSpPr>
            <a:spLocks noGrp="1"/>
          </p:cNvSpPr>
          <p:nvPr>
            <p:ph type="dt" sz="half" idx="10"/>
          </p:nvPr>
        </p:nvSpPr>
        <p:spPr/>
        <p:txBody>
          <a:bodyPr/>
          <a:lstStyle/>
          <a:p>
            <a:fld id="{E9081B24-6548-4724-803C-1C0EBB21C34A}" type="datetime1">
              <a:rPr lang="en-US" smtClean="0"/>
              <a:t>4/1/2020</a:t>
            </a:fld>
            <a:endParaRPr lang="en-GB"/>
          </a:p>
        </p:txBody>
      </p:sp>
      <p:sp>
        <p:nvSpPr>
          <p:cNvPr id="4" name="Footer Placeholder 3"/>
          <p:cNvSpPr>
            <a:spLocks noGrp="1"/>
          </p:cNvSpPr>
          <p:nvPr>
            <p:ph type="ftr" sz="quarter" idx="11"/>
          </p:nvPr>
        </p:nvSpPr>
        <p:spPr/>
        <p:txBody>
          <a:bodyPr/>
          <a:lstStyle/>
          <a:p>
            <a:r>
              <a:rPr lang="en-GB" smtClean="0"/>
              <a:t>Dr Amina Muazzam...LCWU</a:t>
            </a:r>
            <a:endParaRPr lang="en-GB"/>
          </a:p>
        </p:txBody>
      </p:sp>
      <p:sp>
        <p:nvSpPr>
          <p:cNvPr id="5" name="Slide Number Placeholder 4"/>
          <p:cNvSpPr>
            <a:spLocks noGrp="1"/>
          </p:cNvSpPr>
          <p:nvPr>
            <p:ph type="sldNum" sz="quarter" idx="12"/>
          </p:nvPr>
        </p:nvSpPr>
        <p:spPr/>
        <p:txBody>
          <a:bodyPr/>
          <a:lstStyle/>
          <a:p>
            <a:fld id="{1699D319-F3BE-48CF-AF5E-FA9E1FD8C3E0}" type="slidenum">
              <a:rPr lang="en-GB" smtClean="0"/>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763000" cy="6858000"/>
          </a:xfrm>
        </p:spPr>
        <p:txBody>
          <a:bodyPr/>
          <a:lstStyle/>
          <a:p>
            <a:pPr algn="ctr" fontAlgn="base">
              <a:buNone/>
            </a:pPr>
            <a:r>
              <a:rPr lang="en-GB" sz="3600" b="1" dirty="0" smtClean="0">
                <a:latin typeface="Times New Roman" pitchFamily="18" charset="0"/>
                <a:cs typeface="Times New Roman" pitchFamily="18" charset="0"/>
              </a:rPr>
              <a:t>P – Positive Emotion</a:t>
            </a:r>
          </a:p>
          <a:p>
            <a:pPr fontAlgn="base"/>
            <a:r>
              <a:rPr lang="en-GB" sz="3600" dirty="0" smtClean="0">
                <a:latin typeface="Times New Roman" pitchFamily="18" charset="0"/>
                <a:cs typeface="Times New Roman" pitchFamily="18" charset="0"/>
              </a:rPr>
              <a:t>This element of the model is one of the most obvious connections to happiness. Being able to focus on positive emotions is more than just smiling, it is the ability to be </a:t>
            </a:r>
            <a:r>
              <a:rPr lang="en-GB" sz="3600" b="1" u="sng" dirty="0" smtClean="0">
                <a:latin typeface="Times New Roman" pitchFamily="18" charset="0"/>
                <a:cs typeface="Times New Roman" pitchFamily="18" charset="0"/>
                <a:hlinkClick r:id="rId2"/>
              </a:rPr>
              <a:t>optimistic</a:t>
            </a:r>
            <a:r>
              <a:rPr lang="en-GB" sz="3600" dirty="0" smtClean="0">
                <a:latin typeface="Times New Roman" pitchFamily="18" charset="0"/>
                <a:cs typeface="Times New Roman" pitchFamily="18" charset="0"/>
              </a:rPr>
              <a:t> and view the past, present, and future from a positive perspective.</a:t>
            </a:r>
          </a:p>
          <a:p>
            <a:pPr fontAlgn="base"/>
            <a:endParaRPr lang="en-GB" b="1" dirty="0" smtClean="0"/>
          </a:p>
          <a:p>
            <a:pPr fontAlgn="base"/>
            <a:endParaRPr lang="en-GB" b="1" dirty="0" smtClean="0"/>
          </a:p>
          <a:p>
            <a:endParaRPr lang="en-GB" dirty="0"/>
          </a:p>
        </p:txBody>
      </p:sp>
      <p:pic>
        <p:nvPicPr>
          <p:cNvPr id="4" name="Picture 3" descr="guy laying in grass - PERMA positive emotion  positive psychology"/>
          <p:cNvPicPr/>
          <p:nvPr/>
        </p:nvPicPr>
        <p:blipFill>
          <a:blip r:embed="rId3"/>
          <a:srcRect/>
          <a:stretch>
            <a:fillRect/>
          </a:stretch>
        </p:blipFill>
        <p:spPr bwMode="auto">
          <a:xfrm>
            <a:off x="685800" y="4267200"/>
            <a:ext cx="8077200" cy="1905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768A8FAB-215A-44A7-B2E3-D650682B4A9E}" type="datetime1">
              <a:rPr lang="en-US" smtClean="0"/>
              <a:t>4/1/2020</a:t>
            </a:fld>
            <a:endParaRPr lang="en-GB"/>
          </a:p>
        </p:txBody>
      </p:sp>
      <p:sp>
        <p:nvSpPr>
          <p:cNvPr id="5" name="Footer Placeholder 4"/>
          <p:cNvSpPr>
            <a:spLocks noGrp="1"/>
          </p:cNvSpPr>
          <p:nvPr>
            <p:ph type="ftr" sz="quarter" idx="11"/>
          </p:nvPr>
        </p:nvSpPr>
        <p:spPr/>
        <p:txBody>
          <a:bodyPr/>
          <a:lstStyle/>
          <a:p>
            <a:r>
              <a:rPr lang="en-GB" smtClean="0"/>
              <a:t>Dr Amina Muazzam...LCWU</a:t>
            </a:r>
            <a:endParaRPr lang="en-GB"/>
          </a:p>
        </p:txBody>
      </p:sp>
      <p:sp>
        <p:nvSpPr>
          <p:cNvPr id="6" name="Slide Number Placeholder 5"/>
          <p:cNvSpPr>
            <a:spLocks noGrp="1"/>
          </p:cNvSpPr>
          <p:nvPr>
            <p:ph type="sldNum" sz="quarter" idx="12"/>
          </p:nvPr>
        </p:nvSpPr>
        <p:spPr/>
        <p:txBody>
          <a:bodyPr/>
          <a:lstStyle/>
          <a:p>
            <a:fld id="{1699D319-F3BE-48CF-AF5E-FA9E1FD8C3E0}" type="slidenum">
              <a:rPr lang="en-GB" smtClean="0"/>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1878</Words>
  <Application>Microsoft Office PowerPoint</Application>
  <PresentationFormat>On-screen Show (4:3)</PresentationFormat>
  <Paragraphs>203</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Metro</vt:lpstr>
      <vt:lpstr>    Positive Psychology and virtues of Positive Psychology </vt:lpstr>
      <vt:lpstr>PowerPoint Presentation</vt:lpstr>
      <vt:lpstr>Introduction</vt:lpstr>
      <vt:lpstr>The positive aspects of life is definitely not a modern invention</vt:lpstr>
      <vt:lpstr>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Apply the PERMA Model in Your Life </vt:lpstr>
      <vt:lpstr>PowerPoint Presentation</vt:lpstr>
      <vt:lpstr>Subjective well Being</vt:lpstr>
      <vt:lpstr>Optimism </vt:lpstr>
      <vt:lpstr> Happiness</vt:lpstr>
      <vt:lpstr>Self-Determination</vt:lpstr>
      <vt:lpstr>PowerPoint Presentation</vt:lpstr>
      <vt:lpstr>Compassion, Courage, Resilience </vt:lpstr>
      <vt:lpstr>Compassion </vt:lpstr>
      <vt:lpstr>Components of compassion </vt:lpstr>
      <vt:lpstr>Types of compassion </vt:lpstr>
      <vt:lpstr>Ways of showing compassion </vt:lpstr>
      <vt:lpstr>Continue…</vt:lpstr>
      <vt:lpstr>Courage </vt:lpstr>
      <vt:lpstr>Types of courage </vt:lpstr>
      <vt:lpstr>Continue…</vt:lpstr>
      <vt:lpstr>Traits of courageous people</vt:lpstr>
      <vt:lpstr>Resilience </vt:lpstr>
      <vt:lpstr>Bounce back</vt:lpstr>
      <vt:lpstr>The power of failure</vt:lpstr>
      <vt:lpstr>Characteristics of resilient people </vt:lpstr>
      <vt:lpstr>Tips to improve resilience </vt:lpstr>
      <vt:lpstr>When to seek professional advice?</vt:lpstr>
      <vt:lpstr>Resilience exercise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Ayesha Nadeem</dc:creator>
  <cp:lastModifiedBy>Windows User</cp:lastModifiedBy>
  <cp:revision>11</cp:revision>
  <dcterms:created xsi:type="dcterms:W3CDTF">2019-04-23T03:16:22Z</dcterms:created>
  <dcterms:modified xsi:type="dcterms:W3CDTF">2020-04-01T18:09:33Z</dcterms:modified>
</cp:coreProperties>
</file>